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258" r:id="rId3"/>
    <p:sldId id="259" r:id="rId4"/>
    <p:sldId id="304" r:id="rId5"/>
    <p:sldId id="263" r:id="rId6"/>
    <p:sldId id="262" r:id="rId7"/>
    <p:sldId id="306" r:id="rId8"/>
    <p:sldId id="298" r:id="rId9"/>
    <p:sldId id="299" r:id="rId10"/>
    <p:sldId id="301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Tahoma" panose="020B0604030504040204" pitchFamily="34" charset="0"/>
      <p:regular r:id="rId43"/>
      <p:bold r:id="rId44"/>
    </p:embeddedFont>
    <p:embeddedFont>
      <p:font typeface="Exo 2" panose="020B0604020202020204" charset="0"/>
      <p:regular r:id="rId45"/>
      <p:bold r:id="rId46"/>
      <p:italic r:id="rId47"/>
      <p:boldItalic r:id="rId48"/>
    </p:embeddedFont>
    <p:embeddedFont>
      <p:font typeface="Squada One" panose="020B0604020202020204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Roboto Condensed Ligh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572219-C58E-45EC-8EA2-91746BA0095F}">
  <a:tblStyle styleId="{F1572219-C58E-45EC-8EA2-91746BA009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59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789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856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465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176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097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219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63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935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125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9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8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3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9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543000" y="1073727"/>
            <a:ext cx="6601000" cy="2341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3700" dirty="0"/>
              <a:t>KHAI PHÁ LUẬT KẾT HỢP SỬ DỤNG THUẬT TOÁN APRIORY TRONG MÔI TRƯỜNG XỬ LÝ SONG </a:t>
            </a:r>
            <a:r>
              <a:rPr lang="en-US" sz="3700" dirty="0" err="1"/>
              <a:t>SONG</a:t>
            </a:r>
            <a:endParaRPr lang="en-US" sz="3700" dirty="0"/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Trường Đại Học Sư Phạm Kỹ Thuật TPHC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20" y="166254"/>
            <a:ext cx="4444135" cy="9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2"/>
          <p:cNvSpPr txBox="1">
            <a:spLocks/>
          </p:cNvSpPr>
          <p:nvPr/>
        </p:nvSpPr>
        <p:spPr>
          <a:xfrm>
            <a:off x="141720" y="3915939"/>
            <a:ext cx="3904614" cy="4066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Phạm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</a:t>
            </a:r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Hoàng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</a:t>
            </a:r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Quang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</a:t>
            </a:r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Cảnh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- 17133003</a:t>
            </a:r>
          </a:p>
        </p:txBody>
      </p:sp>
      <p:sp>
        <p:nvSpPr>
          <p:cNvPr id="9" name="Title 12"/>
          <p:cNvSpPr txBox="1">
            <a:spLocks/>
          </p:cNvSpPr>
          <p:nvPr/>
        </p:nvSpPr>
        <p:spPr>
          <a:xfrm>
            <a:off x="141721" y="4322565"/>
            <a:ext cx="5018722" cy="4066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Nguyễn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</a:t>
            </a:r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Khánh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</a:t>
            </a:r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Duy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- 17133007</a:t>
            </a:r>
          </a:p>
        </p:txBody>
      </p:sp>
      <p:sp>
        <p:nvSpPr>
          <p:cNvPr id="10" name="Title 12"/>
          <p:cNvSpPr txBox="1">
            <a:spLocks/>
          </p:cNvSpPr>
          <p:nvPr/>
        </p:nvSpPr>
        <p:spPr>
          <a:xfrm>
            <a:off x="141720" y="4739973"/>
            <a:ext cx="5018723" cy="3474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Phạm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</a:t>
            </a:r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Quốc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</a:t>
            </a:r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Đệ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- 17133013</a:t>
            </a:r>
          </a:p>
        </p:txBody>
      </p:sp>
      <p:sp>
        <p:nvSpPr>
          <p:cNvPr id="14" name="Title 12"/>
          <p:cNvSpPr txBox="1">
            <a:spLocks/>
          </p:cNvSpPr>
          <p:nvPr/>
        </p:nvSpPr>
        <p:spPr>
          <a:xfrm>
            <a:off x="5327561" y="3915939"/>
            <a:ext cx="3904614" cy="4066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GVHD: TS. </a:t>
            </a:r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Nguyễn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</a:t>
            </a:r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Thành</a:t>
            </a:r>
            <a:r>
              <a:rPr lang="en-US" sz="1700" b="1" dirty="0">
                <a:solidFill>
                  <a:srgbClr val="7030A0"/>
                </a:solidFill>
                <a:latin typeface="Exo 2" panose="020B0604020202020204" charset="0"/>
              </a:rPr>
              <a:t> </a:t>
            </a:r>
            <a:r>
              <a:rPr lang="en-US" sz="1700" b="1" dirty="0" err="1">
                <a:solidFill>
                  <a:srgbClr val="7030A0"/>
                </a:solidFill>
                <a:latin typeface="Exo 2" panose="020B0604020202020204" charset="0"/>
              </a:rPr>
              <a:t>Sơn</a:t>
            </a:r>
            <a:endParaRPr lang="en-US" sz="1700" b="1" dirty="0">
              <a:solidFill>
                <a:srgbClr val="7030A0"/>
              </a:solidFill>
              <a:latin typeface="Exo 2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9654" y="211138"/>
            <a:ext cx="8318500" cy="1371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dirty="0" err="1">
                <a:latin typeface="Exo 2" panose="020B0604020202020204" charset="0"/>
              </a:rPr>
              <a:t>Với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số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lượng</a:t>
            </a:r>
            <a:r>
              <a:rPr lang="en-US" altLang="en-US" dirty="0">
                <a:latin typeface="Exo 2" panose="020B0604020202020204" charset="0"/>
              </a:rPr>
              <a:t> d item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latin typeface="Exo 2" panose="020B0604020202020204" charset="0"/>
              </a:rPr>
              <a:t>Tổng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số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lượng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itemsets</a:t>
            </a:r>
            <a:r>
              <a:rPr lang="en-US" altLang="en-US" dirty="0">
                <a:latin typeface="Exo 2" panose="020B0604020202020204" charset="0"/>
              </a:rPr>
              <a:t> = 2</a:t>
            </a:r>
            <a:r>
              <a:rPr lang="en-US" altLang="en-US" baseline="30000" dirty="0">
                <a:latin typeface="Exo 2" panose="020B0604020202020204" charset="0"/>
              </a:rPr>
              <a:t>d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latin typeface="Exo 2" panose="020B0604020202020204" charset="0"/>
              </a:rPr>
              <a:t>Tổng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số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lượng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luật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kết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hợp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tạo</a:t>
            </a:r>
            <a:r>
              <a:rPr lang="en-US" altLang="en-US" dirty="0">
                <a:latin typeface="Exo 2" panose="020B0604020202020204" charset="0"/>
              </a:rPr>
              <a:t> </a:t>
            </a:r>
            <a:r>
              <a:rPr lang="en-US" altLang="en-US" dirty="0" err="1">
                <a:latin typeface="Exo 2" panose="020B0604020202020204" charset="0"/>
              </a:rPr>
              <a:t>ra</a:t>
            </a:r>
            <a:r>
              <a:rPr lang="en-US" altLang="en-US" dirty="0"/>
              <a:t>: 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377042"/>
              </p:ext>
            </p:extLst>
          </p:nvPr>
        </p:nvGraphicFramePr>
        <p:xfrm>
          <a:off x="5195454" y="1309255"/>
          <a:ext cx="3662363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3" imgW="2832100" imgH="1270000" progId="Equation.3">
                  <p:embed/>
                </p:oleObj>
              </mc:Choice>
              <mc:Fallback>
                <p:oleObj name="Equation" r:id="rId3" imgW="2832100" imgH="1270000" progId="Equation.3">
                  <p:embed/>
                  <p:pic>
                    <p:nvPicPr>
                      <p:cNvPr id="92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5454" y="1309255"/>
                        <a:ext cx="3662363" cy="164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426435" y="3207327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/>
              <a:t>d=</a:t>
            </a:r>
            <a:r>
              <a:rPr lang="en-US" altLang="en-US" sz="2000" dirty="0">
                <a:sym typeface="Symbol" pitchFamily="18" charset="2"/>
              </a:rPr>
              <a:t>6,  R = 602 rules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1904" r="7143" b="952"/>
          <a:stretch>
            <a:fillRect/>
          </a:stretch>
        </p:blipFill>
        <p:spPr bwMode="auto">
          <a:xfrm>
            <a:off x="240868" y="969746"/>
            <a:ext cx="48768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09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812597" y="3078350"/>
            <a:ext cx="6631677" cy="7802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APRIORI VÀ APRIORI CẢI TIẾN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036743" y="215419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1939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363B4446-E61A-4044-B1B8-6C0F663743A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13081" y="620178"/>
          <a:ext cx="5303398" cy="4053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Visio" r:id="rId4" imgW="9866478" imgH="7377618" progId="Visio.Drawing.6">
                  <p:embed/>
                </p:oleObj>
              </mc:Choice>
              <mc:Fallback>
                <p:oleObj name="Visio" r:id="rId4" imgW="9866478" imgH="7377618" progId="Visio.Drawing.6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363B4446-E61A-4044-B1B8-6C0F663743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81" y="620178"/>
                        <a:ext cx="5303398" cy="40534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0D4D8B-D523-41DC-9E26-59DC0B010B61}"/>
              </a:ext>
            </a:extLst>
          </p:cNvPr>
          <p:cNvSpPr txBox="1"/>
          <p:nvPr/>
        </p:nvSpPr>
        <p:spPr>
          <a:xfrm>
            <a:off x="5516479" y="620178"/>
            <a:ext cx="3627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1800" dirty="0" err="1" smtClean="0">
                <a:latin typeface="Exo 2" panose="020B0604020202020204" charset="0"/>
              </a:rPr>
              <a:t>Giai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đoạn</a:t>
            </a:r>
            <a:r>
              <a:rPr lang="en-US" sz="1800" dirty="0" smtClean="0">
                <a:latin typeface="Exo 2" panose="020B0604020202020204" charset="0"/>
              </a:rPr>
              <a:t> 1: </a:t>
            </a:r>
            <a:r>
              <a:rPr lang="vi-VN" sz="1800" dirty="0" smtClean="0">
                <a:latin typeface="Exo 2" panose="020B0604020202020204" charset="0"/>
              </a:rPr>
              <a:t>T</a:t>
            </a:r>
            <a:r>
              <a:rPr lang="en-US" sz="1800" dirty="0" err="1" smtClean="0">
                <a:latin typeface="Exo 2" panose="020B0604020202020204" charset="0"/>
              </a:rPr>
              <a:t>ìm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tập</a:t>
            </a:r>
            <a:r>
              <a:rPr lang="en-US" sz="1800" dirty="0" smtClean="0">
                <a:latin typeface="Exo 2" panose="020B0604020202020204" charset="0"/>
              </a:rPr>
              <a:t> L </a:t>
            </a:r>
            <a:r>
              <a:rPr lang="en-US" sz="1800" dirty="0" err="1" smtClean="0">
                <a:latin typeface="Exo 2" panose="020B0604020202020204" charset="0"/>
              </a:rPr>
              <a:t>gồm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tất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cả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các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Itemset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phổ</a:t>
            </a:r>
            <a:r>
              <a:rPr lang="en-US" sz="1800" dirty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biến</a:t>
            </a:r>
            <a:r>
              <a:rPr lang="en-US" sz="1800" dirty="0" smtClean="0">
                <a:latin typeface="Exo 2" panose="020B0604020202020204" charset="0"/>
              </a:rPr>
              <a:t>(</a:t>
            </a:r>
            <a:r>
              <a:rPr lang="en-US" sz="1800" dirty="0" err="1" smtClean="0">
                <a:latin typeface="Exo 2" panose="020B0604020202020204" charset="0"/>
              </a:rPr>
              <a:t>có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độ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hỗ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trợ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không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nhỏ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hơn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min_supp</a:t>
            </a:r>
            <a:r>
              <a:rPr lang="en-US" sz="1800" dirty="0" smtClean="0">
                <a:latin typeface="Exo 2" panose="020B0604020202020204" charset="0"/>
              </a:rPr>
              <a:t>)</a:t>
            </a:r>
            <a:endParaRPr lang="en-US" dirty="0">
              <a:latin typeface="Exo 2" panose="020B0604020202020204" charset="0"/>
            </a:endParaRPr>
          </a:p>
          <a:p>
            <a:pPr marL="285750" indent="-285750" algn="just"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1800" dirty="0" err="1" smtClean="0">
                <a:latin typeface="Exo 2" panose="020B0604020202020204" charset="0"/>
              </a:rPr>
              <a:t>Giai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đoạn</a:t>
            </a:r>
            <a:r>
              <a:rPr lang="en-US" sz="1800" dirty="0" smtClean="0">
                <a:latin typeface="Exo 2" panose="020B0604020202020204" charset="0"/>
              </a:rPr>
              <a:t> 2: </a:t>
            </a:r>
            <a:r>
              <a:rPr lang="en-US" sz="1800" dirty="0" err="1" smtClean="0">
                <a:latin typeface="Exo 2" panose="020B0604020202020204" charset="0"/>
              </a:rPr>
              <a:t>Phát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sinh</a:t>
            </a:r>
            <a:r>
              <a:rPr lang="en-US" sz="1800" dirty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các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luật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từ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tập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phổ</a:t>
            </a:r>
            <a:r>
              <a:rPr lang="en-US" sz="1800" dirty="0" smtClean="0">
                <a:latin typeface="Exo 2" panose="020B0604020202020204" charset="0"/>
              </a:rPr>
              <a:t> </a:t>
            </a:r>
            <a:r>
              <a:rPr lang="en-US" sz="1800" dirty="0" err="1" smtClean="0">
                <a:latin typeface="Exo 2" panose="020B0604020202020204" charset="0"/>
              </a:rPr>
              <a:t>biến</a:t>
            </a:r>
            <a:r>
              <a:rPr lang="en-US" sz="1800" dirty="0" smtClean="0">
                <a:latin typeface="Exo 2" panose="020B0604020202020204" charset="0"/>
              </a:rPr>
              <a:t> L.</a:t>
            </a:r>
          </a:p>
        </p:txBody>
      </p:sp>
      <p:sp>
        <p:nvSpPr>
          <p:cNvPr id="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0" y="-69273"/>
            <a:ext cx="1364673" cy="477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 smtClean="0"/>
              <a:t>APRIORI</a:t>
            </a:r>
            <a:endParaRPr sz="1800" i="1" dirty="0"/>
          </a:p>
        </p:txBody>
      </p:sp>
    </p:spTree>
    <p:extLst>
      <p:ext uri="{BB962C8B-B14F-4D97-AF65-F5344CB8AC3E}">
        <p14:creationId xmlns:p14="http://schemas.microsoft.com/office/powerpoint/2010/main" val="28539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202345" y="376338"/>
            <a:ext cx="3814159" cy="1048305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Tìm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tập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Itemset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phổ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biến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363B4446-E61A-4044-B1B8-6C0F663743A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34112" y="376338"/>
          <a:ext cx="5202345" cy="3976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Visio" r:id="rId3" imgW="9866478" imgH="7377618" progId="Visio.Drawing.6">
                  <p:embed/>
                </p:oleObj>
              </mc:Choice>
              <mc:Fallback>
                <p:oleObj name="Visio" r:id="rId3" imgW="9866478" imgH="7377618" progId="Visio.Drawing.6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363B4446-E61A-4044-B1B8-6C0F663743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12" y="376338"/>
                        <a:ext cx="5202345" cy="39762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2"/>
          <p:cNvSpPr txBox="1">
            <a:spLocks/>
          </p:cNvSpPr>
          <p:nvPr/>
        </p:nvSpPr>
        <p:spPr>
          <a:xfrm>
            <a:off x="5336457" y="1169832"/>
            <a:ext cx="3807543" cy="2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285750" indent="-285750" algn="just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800" b="0" dirty="0" err="1" smtClean="0">
                <a:solidFill>
                  <a:srgbClr val="000000"/>
                </a:solidFill>
              </a:rPr>
              <a:t>Tính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chất</a:t>
            </a:r>
            <a:r>
              <a:rPr lang="en-US" sz="1800" b="0" dirty="0" smtClean="0">
                <a:solidFill>
                  <a:srgbClr val="000000"/>
                </a:solidFill>
              </a:rPr>
              <a:t>: “</a:t>
            </a:r>
            <a:r>
              <a:rPr lang="en-US" sz="1800" b="0" dirty="0" err="1" smtClean="0">
                <a:solidFill>
                  <a:srgbClr val="000000"/>
                </a:solidFill>
              </a:rPr>
              <a:t>Mọi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tập</a:t>
            </a:r>
            <a:r>
              <a:rPr lang="en-US" sz="1800" b="0" dirty="0" smtClean="0">
                <a:solidFill>
                  <a:srgbClr val="000000"/>
                </a:solidFill>
              </a:rPr>
              <a:t> con </a:t>
            </a:r>
            <a:r>
              <a:rPr lang="en-US" sz="1800" b="0" dirty="0" err="1" smtClean="0">
                <a:solidFill>
                  <a:srgbClr val="000000"/>
                </a:solidFill>
              </a:rPr>
              <a:t>khác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rỗng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của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một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Itemset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phổ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biến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cũng</a:t>
            </a:r>
            <a:r>
              <a:rPr lang="en-US" sz="1800" b="0" dirty="0" smtClean="0">
                <a:solidFill>
                  <a:srgbClr val="000000"/>
                </a:solidFill>
              </a:rPr>
              <a:t>  </a:t>
            </a:r>
            <a:r>
              <a:rPr lang="en-US" sz="1800" b="0" dirty="0" err="1" smtClean="0">
                <a:solidFill>
                  <a:srgbClr val="000000"/>
                </a:solidFill>
              </a:rPr>
              <a:t>phải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là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Itemset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phổ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biến</a:t>
            </a:r>
            <a:r>
              <a:rPr lang="en-US" sz="1800" b="0" dirty="0" smtClean="0">
                <a:solidFill>
                  <a:srgbClr val="000000"/>
                </a:solidFill>
              </a:rPr>
              <a:t>”</a:t>
            </a:r>
          </a:p>
          <a:p>
            <a:pPr marL="285750" indent="-285750" algn="just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800" b="0" dirty="0" smtClean="0">
                <a:solidFill>
                  <a:srgbClr val="000000"/>
                </a:solidFill>
              </a:rPr>
              <a:t>Ý </a:t>
            </a:r>
            <a:r>
              <a:rPr lang="en-US" sz="1800" b="0" dirty="0" err="1" smtClean="0">
                <a:solidFill>
                  <a:srgbClr val="000000"/>
                </a:solidFill>
              </a:rPr>
              <a:t>tưởng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chính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của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thuật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toán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là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dựa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vào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tính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chất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Apriori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để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giảm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kích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cỡ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tập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ứng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viên</a:t>
            </a:r>
            <a:r>
              <a:rPr lang="en-US" sz="1800" b="0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" name="Google Shape;175;p31"/>
          <p:cNvSpPr txBox="1">
            <a:spLocks/>
          </p:cNvSpPr>
          <p:nvPr/>
        </p:nvSpPr>
        <p:spPr>
          <a:xfrm flipH="1">
            <a:off x="0" y="-69273"/>
            <a:ext cx="1364673" cy="47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1800" i="1" dirty="0" smtClean="0"/>
              <a:t>APRIORI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4679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14FB609-E15F-4D84-8F74-D1D339CEDE36}"/>
              </a:ext>
            </a:extLst>
          </p:cNvPr>
          <p:cNvSpPr txBox="1"/>
          <p:nvPr/>
        </p:nvSpPr>
        <p:spPr>
          <a:xfrm>
            <a:off x="354330" y="668494"/>
            <a:ext cx="82839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1-itemset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1800" dirty="0">
              <a:latin typeface="Exo 2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1-itemset L1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CSDL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mãn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 k –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(k – itemset)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k-1) –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((k-1 ) - </a:t>
            </a:r>
            <a:r>
              <a:rPr lang="en-US" sz="1800" dirty="0" err="1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sz="1800" dirty="0" smtClean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dirty="0" smtClean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Exo 2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133000"/>
              <a:tabLst>
                <a:tab pos="457200" algn="l"/>
              </a:tabLst>
            </a:pP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C2 </a:t>
            </a:r>
            <a:r>
              <a:rPr lang="en-US" sz="1800" dirty="0" err="1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latin typeface="Exo 2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C1.</a:t>
            </a:r>
            <a:endParaRPr lang="en-US" sz="1800" dirty="0">
              <a:effectLst/>
              <a:latin typeface="Exo 2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vi-VN" sz="1800" dirty="0">
                <a:latin typeface="Exo 2" panose="020B0604020202020204" charset="0"/>
              </a:rPr>
              <a:t>Kiểm tra độ phổ biến của các ứng viên trên CSDL và loại các ứng viên không phổ biến ta được các tập mục phổ biến Li , với mọi 1 ≤ i ≤ k. </a:t>
            </a:r>
            <a:endParaRPr lang="en-US" sz="1800" dirty="0">
              <a:latin typeface="Exo 2" panose="020B0604020202020204" charset="0"/>
            </a:endParaRPr>
          </a:p>
          <a:p>
            <a:pPr marL="285750" marR="0" lvl="0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vi-VN" sz="1800" dirty="0">
                <a:latin typeface="Exo 2" panose="020B0604020202020204" charset="0"/>
              </a:rPr>
              <a:t>Dừng khi không tạo được tập mục phổ biến hay tập ứng viên</a:t>
            </a:r>
            <a:endParaRPr lang="en-US" sz="1800" dirty="0">
              <a:latin typeface="Exo 2" panose="020B0604020202020204" charset="0"/>
            </a:endParaRPr>
          </a:p>
          <a:p>
            <a:pPr marR="0" lv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dirty="0">
                <a:latin typeface="Exo 2" panose="020B0604020202020204" charset="0"/>
              </a:rPr>
              <a:t>	</a:t>
            </a:r>
            <a:r>
              <a:rPr lang="vi-VN" sz="1800" dirty="0">
                <a:latin typeface="Exo 2" panose="020B0604020202020204" charset="0"/>
              </a:rPr>
              <a:t> </a:t>
            </a:r>
            <a:r>
              <a:rPr lang="en-US" sz="1800" dirty="0">
                <a:latin typeface="Exo 2" panose="020B0604020202020204" charset="0"/>
              </a:rPr>
              <a:t>		</a:t>
            </a:r>
            <a:r>
              <a:rPr lang="en-US" sz="1800" dirty="0" err="1">
                <a:latin typeface="Exo 2" panose="020B0604020202020204" charset="0"/>
              </a:rPr>
              <a:t>Ví</a:t>
            </a:r>
            <a:r>
              <a:rPr lang="en-US" sz="1800" dirty="0">
                <a:latin typeface="Exo 2" panose="020B0604020202020204" charset="0"/>
              </a:rPr>
              <a:t> </a:t>
            </a:r>
            <a:r>
              <a:rPr lang="en-US" sz="1800" dirty="0" err="1">
                <a:latin typeface="Exo 2" panose="020B0604020202020204" charset="0"/>
              </a:rPr>
              <a:t>dụ</a:t>
            </a:r>
            <a:r>
              <a:rPr lang="en-US" sz="1800" dirty="0">
                <a:latin typeface="Exo 2" panose="020B0604020202020204" charset="0"/>
              </a:rPr>
              <a:t>: </a:t>
            </a:r>
            <a:r>
              <a:rPr lang="vi-VN" sz="1800" dirty="0">
                <a:latin typeface="Exo 2" panose="020B0604020202020204" charset="0"/>
              </a:rPr>
              <a:t>Lk = {} hay Ck = {}. </a:t>
            </a:r>
            <a:endParaRPr lang="en-US" sz="1800" dirty="0">
              <a:effectLst/>
              <a:latin typeface="Exo 2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08712" y="307769"/>
            <a:ext cx="3470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Nguyên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 </a:t>
            </a:r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tắc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 </a:t>
            </a:r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của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 </a:t>
            </a:r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Apriori</a:t>
            </a:r>
            <a:endParaRPr lang="en-US" sz="2400" b="1" dirty="0">
              <a:latin typeface="Exo 2" panose="020B0604020202020204" charset="0"/>
            </a:endParaRPr>
          </a:p>
        </p:txBody>
      </p:sp>
      <p:sp>
        <p:nvSpPr>
          <p:cNvPr id="5" name="Google Shape;175;p31"/>
          <p:cNvSpPr txBox="1">
            <a:spLocks/>
          </p:cNvSpPr>
          <p:nvPr/>
        </p:nvSpPr>
        <p:spPr>
          <a:xfrm flipH="1">
            <a:off x="0" y="-69273"/>
            <a:ext cx="1364673" cy="47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1800" i="1" dirty="0" smtClean="0"/>
              <a:t>APRIORI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60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010E82-E33D-485E-9659-57E1F94F6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97"/>
          <a:stretch/>
        </p:blipFill>
        <p:spPr>
          <a:xfrm>
            <a:off x="1566224" y="529403"/>
            <a:ext cx="6539197" cy="42232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05E900-5B4F-4F27-8E93-3C0F537F97F5}"/>
              </a:ext>
            </a:extLst>
          </p:cNvPr>
          <p:cNvSpPr txBox="1"/>
          <p:nvPr/>
        </p:nvSpPr>
        <p:spPr>
          <a:xfrm>
            <a:off x="1116831" y="241536"/>
            <a:ext cx="1682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Minsup</a:t>
            </a:r>
            <a:r>
              <a:rPr lang="en-US" b="1" dirty="0"/>
              <a:t> = 50%</a:t>
            </a:r>
          </a:p>
        </p:txBody>
      </p:sp>
      <p:sp>
        <p:nvSpPr>
          <p:cNvPr id="4" name="Google Shape;175;p31"/>
          <p:cNvSpPr txBox="1">
            <a:spLocks/>
          </p:cNvSpPr>
          <p:nvPr/>
        </p:nvSpPr>
        <p:spPr>
          <a:xfrm flipH="1">
            <a:off x="0" y="-82558"/>
            <a:ext cx="1364673" cy="47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1800" i="1" dirty="0" smtClean="0"/>
              <a:t>APRIORI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5824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405E900-5B4F-4F27-8E93-3C0F537F97F5}"/>
              </a:ext>
            </a:extLst>
          </p:cNvPr>
          <p:cNvSpPr txBox="1"/>
          <p:nvPr/>
        </p:nvSpPr>
        <p:spPr>
          <a:xfrm>
            <a:off x="523651" y="668097"/>
            <a:ext cx="1682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Minsup</a:t>
            </a:r>
            <a:r>
              <a:rPr lang="en-US" b="1" dirty="0"/>
              <a:t> = 50%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073B2-BCBA-43A7-ABC5-76CE4CD6D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3" y="249747"/>
            <a:ext cx="6302198" cy="4724420"/>
          </a:xfrm>
          <a:prstGeom prst="rect">
            <a:avLst/>
          </a:prstGeom>
        </p:spPr>
      </p:pic>
      <p:sp>
        <p:nvSpPr>
          <p:cNvPr id="4" name="Google Shape;175;p31"/>
          <p:cNvSpPr txBox="1">
            <a:spLocks/>
          </p:cNvSpPr>
          <p:nvPr/>
        </p:nvSpPr>
        <p:spPr>
          <a:xfrm flipH="1">
            <a:off x="0" y="-69273"/>
            <a:ext cx="1364673" cy="47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1800" i="1" dirty="0" smtClean="0"/>
              <a:t>APRIORI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22129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F54C-B7D1-442E-9C88-5D567E022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578" y="1017448"/>
            <a:ext cx="7103659" cy="1420567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Ưu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điểm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sz="1800" b="0" dirty="0" err="1" smtClean="0">
                <a:solidFill>
                  <a:srgbClr val="000000"/>
                </a:solidFill>
              </a:rPr>
              <a:t>Là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thuật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toán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đơn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giản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 err="1">
                <a:solidFill>
                  <a:srgbClr val="000000"/>
                </a:solidFill>
              </a:rPr>
              <a:t>dễ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hiểu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và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dễ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cài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đặt</a:t>
            </a:r>
            <a:r>
              <a:rPr lang="en-US" sz="1800" b="0" dirty="0">
                <a:solidFill>
                  <a:srgbClr val="000000"/>
                </a:solidFill>
              </a:rPr>
              <a:t>.</a:t>
            </a:r>
            <a:br>
              <a:rPr lang="en-US" sz="1800" b="0" dirty="0">
                <a:solidFill>
                  <a:srgbClr val="000000"/>
                </a:solidFill>
              </a:rPr>
            </a:br>
            <a:r>
              <a:rPr lang="en-US" sz="1800" b="0" dirty="0" smtClean="0">
                <a:solidFill>
                  <a:srgbClr val="000000"/>
                </a:solidFill>
              </a:rPr>
              <a:t>	</a:t>
            </a:r>
            <a:r>
              <a:rPr lang="en-US" sz="1800" b="0" dirty="0" err="1" smtClean="0">
                <a:solidFill>
                  <a:srgbClr val="000000"/>
                </a:solidFill>
              </a:rPr>
              <a:t>Sử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dụng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kỹ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thuật</a:t>
            </a:r>
            <a:r>
              <a:rPr lang="en-US" sz="1800" b="0" dirty="0">
                <a:solidFill>
                  <a:srgbClr val="000000"/>
                </a:solidFill>
              </a:rPr>
              <a:t> “</a:t>
            </a:r>
            <a:r>
              <a:rPr lang="en-US" sz="1800" b="0" dirty="0" err="1">
                <a:solidFill>
                  <a:srgbClr val="000000"/>
                </a:solidFill>
              </a:rPr>
              <a:t>tỉa</a:t>
            </a:r>
            <a:r>
              <a:rPr lang="en-US" sz="1800" b="0" dirty="0">
                <a:solidFill>
                  <a:srgbClr val="000000"/>
                </a:solidFill>
              </a:rPr>
              <a:t>” </a:t>
            </a:r>
            <a:r>
              <a:rPr lang="en-US" sz="1800" b="0" dirty="0" err="1">
                <a:solidFill>
                  <a:srgbClr val="000000"/>
                </a:solidFill>
              </a:rPr>
              <a:t>để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rút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gọn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kích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thức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tập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ứng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viên</a:t>
            </a:r>
            <a:r>
              <a:rPr lang="en-US" sz="1800" b="0" dirty="0">
                <a:solidFill>
                  <a:srgbClr val="000000"/>
                </a:solidFill>
              </a:rPr>
              <a:t/>
            </a:r>
            <a:br>
              <a:rPr lang="en-US" sz="1800" b="0" dirty="0">
                <a:solidFill>
                  <a:srgbClr val="000000"/>
                </a:solidFill>
              </a:rPr>
            </a:br>
            <a:endParaRPr lang="en-US" sz="1800" b="0" dirty="0">
              <a:solidFill>
                <a:srgbClr val="0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0D46913-95DA-49CC-8D28-A649BFB81247}"/>
              </a:ext>
            </a:extLst>
          </p:cNvPr>
          <p:cNvSpPr txBox="1">
            <a:spLocks/>
          </p:cNvSpPr>
          <p:nvPr/>
        </p:nvSpPr>
        <p:spPr>
          <a:xfrm>
            <a:off x="868578" y="2735887"/>
            <a:ext cx="7451075" cy="109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Nhược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điểm</a:t>
            </a:r>
            <a:endParaRPr lang="en-US" sz="1800" dirty="0">
              <a:solidFill>
                <a:srgbClr val="000000"/>
              </a:solidFill>
            </a:endParaRPr>
          </a:p>
          <a:p>
            <a:pPr algn="l"/>
            <a:r>
              <a:rPr lang="en-US" sz="1800" b="0" dirty="0" smtClean="0">
                <a:solidFill>
                  <a:srgbClr val="000000"/>
                </a:solidFill>
              </a:rPr>
              <a:t>	</a:t>
            </a:r>
            <a:r>
              <a:rPr lang="en-US" sz="1800" b="0" dirty="0" err="1" smtClean="0">
                <a:solidFill>
                  <a:srgbClr val="000000"/>
                </a:solidFill>
              </a:rPr>
              <a:t>Phải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duyệt</a:t>
            </a:r>
            <a:r>
              <a:rPr lang="en-US" sz="1800" b="0" dirty="0">
                <a:solidFill>
                  <a:srgbClr val="000000"/>
                </a:solidFill>
              </a:rPr>
              <a:t> CSDL </a:t>
            </a:r>
            <a:r>
              <a:rPr lang="en-US" sz="1800" b="0" dirty="0" err="1">
                <a:solidFill>
                  <a:srgbClr val="000000"/>
                </a:solidFill>
              </a:rPr>
              <a:t>nhiều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lần</a:t>
            </a:r>
            <a:r>
              <a:rPr lang="en-US" sz="1800" b="0" dirty="0">
                <a:solidFill>
                  <a:srgbClr val="000000"/>
                </a:solidFill>
              </a:rPr>
              <a:t/>
            </a:r>
            <a:br>
              <a:rPr lang="en-US" sz="1800" b="0" dirty="0">
                <a:solidFill>
                  <a:srgbClr val="000000"/>
                </a:solidFill>
              </a:rPr>
            </a:br>
            <a:r>
              <a:rPr lang="en-US" sz="1800" b="0" dirty="0" smtClean="0">
                <a:solidFill>
                  <a:srgbClr val="000000"/>
                </a:solidFill>
              </a:rPr>
              <a:t>	</a:t>
            </a:r>
            <a:r>
              <a:rPr lang="en-US" sz="1800" b="0" dirty="0" err="1" smtClean="0">
                <a:solidFill>
                  <a:srgbClr val="000000"/>
                </a:solidFill>
              </a:rPr>
              <a:t>Số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lượng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tập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ứng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viên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sinh</a:t>
            </a:r>
            <a:r>
              <a:rPr lang="en-US" sz="1800" b="0" dirty="0">
                <a:solidFill>
                  <a:srgbClr val="000000"/>
                </a:solidFill>
              </a:rPr>
              <a:t> ra làm </a:t>
            </a:r>
            <a:r>
              <a:rPr lang="en-US" sz="1800" b="0" dirty="0" err="1">
                <a:solidFill>
                  <a:srgbClr val="000000"/>
                </a:solidFill>
              </a:rPr>
              <a:t>tăng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không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gian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lưu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trữ</a:t>
            </a:r>
            <a:r>
              <a:rPr lang="en-US" b="0" dirty="0">
                <a:solidFill>
                  <a:srgbClr val="000000"/>
                </a:solidFill>
              </a:rPr>
              <a:t/>
            </a:r>
            <a:br>
              <a:rPr lang="en-US" b="0" dirty="0">
                <a:solidFill>
                  <a:srgbClr val="000000"/>
                </a:solidFill>
              </a:rPr>
            </a:b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7" name="Google Shape;175;p31"/>
          <p:cNvSpPr txBox="1">
            <a:spLocks/>
          </p:cNvSpPr>
          <p:nvPr/>
        </p:nvSpPr>
        <p:spPr>
          <a:xfrm flipH="1">
            <a:off x="0" y="-69273"/>
            <a:ext cx="1364673" cy="47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1800" i="1" dirty="0" smtClean="0"/>
              <a:t>APRIORI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22181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5;p31"/>
          <p:cNvSpPr txBox="1">
            <a:spLocks/>
          </p:cNvSpPr>
          <p:nvPr/>
        </p:nvSpPr>
        <p:spPr>
          <a:xfrm flipH="1">
            <a:off x="-1" y="-69273"/>
            <a:ext cx="2057400" cy="429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1800" i="1" dirty="0" smtClean="0"/>
              <a:t>APRIORI CẢI TIẾN</a:t>
            </a:r>
            <a:endParaRPr lang="en-US" sz="180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BF54C-B7D1-442E-9C88-5D567E022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243" y="1032823"/>
            <a:ext cx="5475903" cy="491884"/>
          </a:xfrm>
        </p:spPr>
        <p:txBody>
          <a:bodyPr/>
          <a:lstStyle/>
          <a:p>
            <a:pPr marL="285750" indent="-285750" algn="l">
              <a:buSzPct val="133000"/>
              <a:buFont typeface="Wingdings" panose="05000000000000000000" pitchFamily="2" charset="2"/>
              <a:buChar char="ü"/>
            </a:pPr>
            <a:r>
              <a:rPr lang="en-US" sz="1800" b="0" dirty="0" err="1" smtClean="0">
                <a:solidFill>
                  <a:srgbClr val="000000"/>
                </a:solidFill>
              </a:rPr>
              <a:t>Giảm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thời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gian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tạo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các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tập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phổ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biến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ứng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</a:rPr>
              <a:t>viên</a:t>
            </a:r>
            <a:endParaRPr lang="en-US" sz="1800" b="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68243" y="2136944"/>
            <a:ext cx="7166157" cy="177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1: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T = {T</a:t>
            </a:r>
            <a:r>
              <a:rPr lang="en-US" sz="1800" baseline="-250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T</a:t>
            </a:r>
            <a:r>
              <a:rPr lang="en-US" sz="1800" baseline="-250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,…,T</a:t>
            </a:r>
            <a:r>
              <a:rPr lang="en-US" sz="1800" baseline="-250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}, (m ≥ 1) </a:t>
            </a:r>
            <a:r>
              <a:rPr lang="en-US" sz="1800" dirty="0" err="1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aseline="-25000" dirty="0" err="1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aseline="-250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= {I</a:t>
            </a:r>
            <a:r>
              <a:rPr lang="en-US" sz="1800" baseline="-250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I</a:t>
            </a:r>
            <a:r>
              <a:rPr lang="en-US" sz="1800" baseline="-250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,…,I</a:t>
            </a:r>
            <a:r>
              <a:rPr lang="en-US" sz="1800" baseline="-250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}, (n ≥ 1) </a:t>
            </a:r>
            <a:r>
              <a:rPr lang="en-US" sz="1800" dirty="0" err="1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item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2: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σ (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itemset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support count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itemset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3: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baseline="-250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1800" baseline="-250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(candidate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itemset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k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</a:t>
            </a:r>
            <a:r>
              <a:rPr lang="en-US" sz="1800" baseline="-250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1800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k.</a:t>
            </a:r>
            <a:endParaRPr lang="en-US" sz="1800" dirty="0">
              <a:effectLst/>
              <a:latin typeface="Exo 2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6570" y="588659"/>
            <a:ext cx="1505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Mục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tiêu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 </a:t>
            </a:r>
            <a:endParaRPr lang="en-US" sz="2400" b="1" dirty="0">
              <a:latin typeface="Exo 2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46570" y="159999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Định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 </a:t>
            </a:r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nghĩa</a:t>
            </a:r>
            <a:endParaRPr lang="en-US" sz="2400" b="1" dirty="0"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9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5;p31"/>
          <p:cNvSpPr txBox="1">
            <a:spLocks/>
          </p:cNvSpPr>
          <p:nvPr/>
        </p:nvSpPr>
        <p:spPr>
          <a:xfrm flipH="1">
            <a:off x="-1" y="-69273"/>
            <a:ext cx="2057400" cy="429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1800" i="1" dirty="0" smtClean="0"/>
              <a:t>APRIORI CẢI TIẾN</a:t>
            </a:r>
            <a:endParaRPr lang="en-US" sz="1800" i="1" dirty="0"/>
          </a:p>
        </p:txBody>
      </p:sp>
      <p:sp>
        <p:nvSpPr>
          <p:cNvPr id="14" name="Rectangle 13"/>
          <p:cNvSpPr/>
          <p:nvPr/>
        </p:nvSpPr>
        <p:spPr>
          <a:xfrm>
            <a:off x="831273" y="1325570"/>
            <a:ext cx="7910945" cy="2474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Quét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L1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cột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(item, support count,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transactionID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i="1" dirty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thỏa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mãn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L2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2-itemset (C2)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L1, chia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itemset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C2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L1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support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Support count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transactionID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itemset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C2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support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transactionID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itemset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thõa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mãn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1800" i="1" dirty="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5407" y="712507"/>
            <a:ext cx="1319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Ý </a:t>
            </a:r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tưởng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8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438475"/>
            <a:ext cx="1974300" cy="4229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TỔNG QUAN VỀ KHAI PHÁ DỮ LIỆU</a:t>
            </a:r>
            <a:endParaRPr sz="1200"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145472" y="1117435"/>
            <a:ext cx="2208928" cy="2933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LUẬT KẾT HỢP</a:t>
            </a:r>
            <a:endParaRPr sz="1200"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042248" y="399342"/>
            <a:ext cx="1107600" cy="356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01</a:t>
            </a:r>
            <a:endParaRPr sz="1200"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5569488" y="2873774"/>
            <a:ext cx="82987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05</a:t>
            </a:r>
            <a:endParaRPr sz="1200"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042248" y="1008997"/>
            <a:ext cx="1107600" cy="470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02</a:t>
            </a:r>
            <a:endParaRPr sz="1200" dirty="0"/>
          </a:p>
        </p:txBody>
      </p:sp>
      <p:cxnSp>
        <p:nvCxnSpPr>
          <p:cNvPr id="158" name="Google Shape;158;p30"/>
          <p:cNvCxnSpPr>
            <a:cxnSpLocks/>
          </p:cNvCxnSpPr>
          <p:nvPr/>
        </p:nvCxnSpPr>
        <p:spPr>
          <a:xfrm>
            <a:off x="3615880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>
            <a:cxnSpLocks/>
          </p:cNvCxnSpPr>
          <p:nvPr/>
        </p:nvCxnSpPr>
        <p:spPr>
          <a:xfrm>
            <a:off x="5252350" y="3021863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569488" y="4003777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07</a:t>
            </a:r>
            <a:endParaRPr sz="1200"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6450289" y="2732963"/>
            <a:ext cx="224051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APRIORI SONG SONG</a:t>
            </a:r>
            <a:endParaRPr sz="1200"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489884" y="390760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DEMO</a:t>
            </a:r>
            <a:endParaRPr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A5FCE3-F2E8-428A-B7BB-914D98EA7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84" y="3408311"/>
            <a:ext cx="3320833" cy="1077096"/>
          </a:xfrm>
          <a:prstGeom prst="rect">
            <a:avLst/>
          </a:prstGeom>
        </p:spPr>
      </p:pic>
      <p:graphicFrame>
        <p:nvGraphicFramePr>
          <p:cNvPr id="18" name="Object 8">
            <a:extLst>
              <a:ext uri="{FF2B5EF4-FFF2-40B4-BE49-F238E27FC236}">
                <a16:creationId xmlns:a16="http://schemas.microsoft.com/office/drawing/2014/main" id="{06BE8116-656F-452B-973A-1EA13C1714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101564"/>
              </p:ext>
            </p:extLst>
          </p:nvPr>
        </p:nvGraphicFramePr>
        <p:xfrm>
          <a:off x="4152867" y="329259"/>
          <a:ext cx="2982863" cy="227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5" imgW="9866478" imgH="7377618" progId="Visio.Drawing.6">
                  <p:embed/>
                </p:oleObj>
              </mc:Choice>
              <mc:Fallback>
                <p:oleObj name="Visio" r:id="rId5" imgW="9866478" imgH="7377618" progId="Visio.Drawing.6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363B4446-E61A-4044-B1B8-6C0F663743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867" y="329259"/>
                        <a:ext cx="2982863" cy="22798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186122" y="1789207"/>
            <a:ext cx="2208928" cy="2933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APRIORI &amp; APRIORI CẢI TIẾN</a:t>
            </a:r>
            <a:endParaRPr sz="1200" dirty="0"/>
          </a:p>
        </p:txBody>
      </p:sp>
      <p:sp>
        <p:nvSpPr>
          <p:cNvPr id="20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048363" y="1651105"/>
            <a:ext cx="1107600" cy="470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03</a:t>
            </a:r>
            <a:endParaRPr sz="1200" dirty="0"/>
          </a:p>
        </p:txBody>
      </p:sp>
      <p:sp>
        <p:nvSpPr>
          <p:cNvPr id="21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178356" y="2504244"/>
            <a:ext cx="2208928" cy="2933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HADOOP-MAPREDUCE</a:t>
            </a:r>
            <a:endParaRPr sz="1200" dirty="0"/>
          </a:p>
        </p:txBody>
      </p:sp>
      <p:sp>
        <p:nvSpPr>
          <p:cNvPr id="22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064936" y="2392875"/>
            <a:ext cx="1107600" cy="470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04</a:t>
            </a:r>
            <a:endParaRPr sz="1200" dirty="0"/>
          </a:p>
        </p:txBody>
      </p:sp>
      <p:sp>
        <p:nvSpPr>
          <p:cNvPr id="23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5569488" y="3434634"/>
            <a:ext cx="82987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06</a:t>
            </a:r>
            <a:endParaRPr sz="1200" dirty="0"/>
          </a:p>
        </p:txBody>
      </p:sp>
      <p:sp>
        <p:nvSpPr>
          <p:cNvPr id="24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6450289" y="3293823"/>
            <a:ext cx="224051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ĐÁNH GIÁ HIỆU SUẤT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5;p31"/>
          <p:cNvSpPr txBox="1">
            <a:spLocks/>
          </p:cNvSpPr>
          <p:nvPr/>
        </p:nvSpPr>
        <p:spPr>
          <a:xfrm flipH="1">
            <a:off x="-1" y="-69273"/>
            <a:ext cx="2057400" cy="429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1800" i="1" dirty="0" smtClean="0"/>
              <a:t>APRIORI CẢI TIẾN</a:t>
            </a:r>
            <a:endParaRPr lang="en-US" sz="1800" i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84513" y="533400"/>
            <a:ext cx="2545772" cy="260898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781014" y="841878"/>
            <a:ext cx="3710420" cy="152616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148158" y="3366491"/>
            <a:ext cx="3762375" cy="14382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06035" y="3480330"/>
            <a:ext cx="3962400" cy="1066800"/>
          </a:xfrm>
          <a:prstGeom prst="rect">
            <a:avLst/>
          </a:prstGeom>
        </p:spPr>
      </p:pic>
      <p:sp>
        <p:nvSpPr>
          <p:cNvPr id="2" name="Down Arrow 1"/>
          <p:cNvSpPr/>
          <p:nvPr/>
        </p:nvSpPr>
        <p:spPr>
          <a:xfrm rot="16200000">
            <a:off x="3890761" y="867562"/>
            <a:ext cx="335753" cy="1444752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7338789" y="2384333"/>
            <a:ext cx="335753" cy="96586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5400000">
            <a:off x="4490419" y="3523869"/>
            <a:ext cx="335753" cy="979723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429" y="1114284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Minsup</a:t>
            </a:r>
            <a:r>
              <a:rPr lang="en-US" b="1" dirty="0"/>
              <a:t> </a:t>
            </a:r>
            <a:r>
              <a:rPr lang="en-US" b="1" dirty="0" smtClean="0"/>
              <a:t>= 3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 rot="5400000">
            <a:off x="7200306" y="2713379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Minsup</a:t>
            </a:r>
            <a:r>
              <a:rPr lang="en-US" b="1" dirty="0"/>
              <a:t> </a:t>
            </a:r>
            <a:r>
              <a:rPr lang="en-US" b="1" dirty="0" smtClean="0"/>
              <a:t>= 3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101892" y="3683821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Minsup</a:t>
            </a:r>
            <a:r>
              <a:rPr lang="en-US" b="1" dirty="0"/>
              <a:t> </a:t>
            </a:r>
            <a:r>
              <a:rPr lang="en-US" b="1" dirty="0" smtClean="0"/>
              <a:t>=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05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ctrTitle"/>
          </p:nvPr>
        </p:nvSpPr>
        <p:spPr>
          <a:xfrm flipH="1">
            <a:off x="2575464" y="2046505"/>
            <a:ext cx="5719214" cy="621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HADOOP MAPREDUCE</a:t>
            </a:r>
            <a:endParaRPr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title" idx="2"/>
          </p:nvPr>
        </p:nvSpPr>
        <p:spPr>
          <a:xfrm flipH="1">
            <a:off x="5760652" y="1008848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315" name="Google Shape;315;p39"/>
          <p:cNvCxnSpPr/>
          <p:nvPr/>
        </p:nvCxnSpPr>
        <p:spPr>
          <a:xfrm>
            <a:off x="7583400" y="261282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610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5;p35">
            <a:extLst>
              <a:ext uri="{FF2B5EF4-FFF2-40B4-BE49-F238E27FC236}">
                <a16:creationId xmlns:a16="http://schemas.microsoft.com/office/drawing/2014/main" id="{BA0AB9DE-8E85-43DB-B8E9-0721DC8C5076}"/>
              </a:ext>
            </a:extLst>
          </p:cNvPr>
          <p:cNvSpPr txBox="1">
            <a:spLocks/>
          </p:cNvSpPr>
          <p:nvPr/>
        </p:nvSpPr>
        <p:spPr>
          <a:xfrm>
            <a:off x="2597727" y="3235035"/>
            <a:ext cx="5604164" cy="127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b="0" dirty="0" err="1">
                <a:solidFill>
                  <a:srgbClr val="000000"/>
                </a:solidFill>
              </a:rPr>
              <a:t>Là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một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mô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hình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thiết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kế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độc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quyền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bởi</a:t>
            </a:r>
            <a:r>
              <a:rPr lang="en-US" sz="1800" b="0" dirty="0">
                <a:solidFill>
                  <a:srgbClr val="000000"/>
                </a:solidFill>
              </a:rPr>
              <a:t> Google, có </a:t>
            </a:r>
            <a:r>
              <a:rPr lang="en-US" sz="1800" b="0" dirty="0" err="1">
                <a:solidFill>
                  <a:srgbClr val="000000"/>
                </a:solidFill>
              </a:rPr>
              <a:t>khả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năng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lập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trình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xử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lý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các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tập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dữ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liệu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lớn</a:t>
            </a:r>
            <a:r>
              <a:rPr lang="en-US" sz="1800" b="0" dirty="0">
                <a:solidFill>
                  <a:srgbClr val="000000"/>
                </a:solidFill>
              </a:rPr>
              <a:t> song </a:t>
            </a:r>
            <a:r>
              <a:rPr lang="en-US" sz="1800" b="0" dirty="0" err="1">
                <a:solidFill>
                  <a:srgbClr val="000000"/>
                </a:solidFill>
              </a:rPr>
              <a:t>song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và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phân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tán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thuật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toán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trên</a:t>
            </a:r>
            <a:r>
              <a:rPr lang="en-US" sz="1800" b="0" dirty="0">
                <a:solidFill>
                  <a:srgbClr val="000000"/>
                </a:solidFill>
              </a:rPr>
              <a:t> 1 </a:t>
            </a:r>
            <a:r>
              <a:rPr lang="en-US" sz="1800" b="0" dirty="0" err="1">
                <a:solidFill>
                  <a:srgbClr val="000000"/>
                </a:solidFill>
              </a:rPr>
              <a:t>cụm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máy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tính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  <a:endParaRPr lang="vi-VN" dirty="0">
              <a:solidFill>
                <a:srgbClr val="000000"/>
              </a:solidFill>
            </a:endParaRPr>
          </a:p>
        </p:txBody>
      </p:sp>
      <p:pic>
        <p:nvPicPr>
          <p:cNvPr id="1026" name="Picture 2" descr="Định nghĩa Mapreduce là gì?">
            <a:extLst>
              <a:ext uri="{FF2B5EF4-FFF2-40B4-BE49-F238E27FC236}">
                <a16:creationId xmlns:a16="http://schemas.microsoft.com/office/drawing/2014/main" id="{050E7158-4122-4617-B614-2740DCC46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42" y="313111"/>
            <a:ext cx="4142351" cy="286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75;p31"/>
          <p:cNvSpPr txBox="1">
            <a:spLocks/>
          </p:cNvSpPr>
          <p:nvPr/>
        </p:nvSpPr>
        <p:spPr>
          <a:xfrm flipH="1">
            <a:off x="6623772" y="-62346"/>
            <a:ext cx="2680855" cy="429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1800" i="1" dirty="0" smtClean="0"/>
              <a:t>HADOOP MAPREDUCE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71643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5;p35">
            <a:extLst>
              <a:ext uri="{FF2B5EF4-FFF2-40B4-BE49-F238E27FC236}">
                <a16:creationId xmlns:a16="http://schemas.microsoft.com/office/drawing/2014/main" id="{BA0AB9DE-8E85-43DB-B8E9-0721DC8C5076}"/>
              </a:ext>
            </a:extLst>
          </p:cNvPr>
          <p:cNvSpPr txBox="1">
            <a:spLocks/>
          </p:cNvSpPr>
          <p:nvPr/>
        </p:nvSpPr>
        <p:spPr>
          <a:xfrm>
            <a:off x="4532312" y="1683327"/>
            <a:ext cx="4160693" cy="67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b="0" i="1" dirty="0" err="1">
                <a:solidFill>
                  <a:schemeClr val="bg2">
                    <a:lumMod val="50000"/>
                  </a:schemeClr>
                </a:solidFill>
              </a:rPr>
              <a:t>Hàm</a:t>
            </a:r>
            <a:r>
              <a:rPr lang="en-US" sz="1800" b="0" i="1" dirty="0">
                <a:solidFill>
                  <a:schemeClr val="bg2">
                    <a:lumMod val="50000"/>
                  </a:schemeClr>
                </a:solidFill>
              </a:rPr>
              <a:t> Map</a:t>
            </a:r>
            <a:r>
              <a:rPr lang="en-US" sz="1800" b="0" i="1" dirty="0" smtClean="0">
                <a:solidFill>
                  <a:schemeClr val="bg2">
                    <a:lumMod val="50000"/>
                  </a:schemeClr>
                </a:solidFill>
              </a:rPr>
              <a:t>() </a:t>
            </a:r>
            <a:r>
              <a:rPr lang="en-US" sz="1800" b="0" dirty="0" err="1" smtClean="0">
                <a:solidFill>
                  <a:srgbClr val="000000"/>
                </a:solidFill>
              </a:rPr>
              <a:t>Có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nhiệm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vụ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nhận</a:t>
            </a:r>
            <a:r>
              <a:rPr lang="en-US" sz="1800" b="0" dirty="0">
                <a:solidFill>
                  <a:srgbClr val="000000"/>
                </a:solidFill>
              </a:rPr>
              <a:t> input </a:t>
            </a:r>
            <a:r>
              <a:rPr lang="en-US" sz="1800" b="0" dirty="0" err="1">
                <a:solidFill>
                  <a:srgbClr val="000000"/>
                </a:solidFill>
              </a:rPr>
              <a:t>cho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các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cặp</a:t>
            </a:r>
            <a:r>
              <a:rPr lang="en-US" sz="1800" b="0" dirty="0">
                <a:solidFill>
                  <a:srgbClr val="000000"/>
                </a:solidFill>
              </a:rPr>
              <a:t> key/value </a:t>
            </a:r>
            <a:r>
              <a:rPr lang="en-US" sz="1800" b="0" dirty="0" err="1">
                <a:solidFill>
                  <a:srgbClr val="000000"/>
                </a:solidFill>
              </a:rPr>
              <a:t>và</a:t>
            </a:r>
            <a:r>
              <a:rPr lang="en-US" sz="1800" b="0" dirty="0">
                <a:solidFill>
                  <a:srgbClr val="000000"/>
                </a:solidFill>
              </a:rPr>
              <a:t> output </a:t>
            </a:r>
            <a:r>
              <a:rPr lang="en-US" sz="1800" b="0" dirty="0" err="1">
                <a:solidFill>
                  <a:srgbClr val="000000"/>
                </a:solidFill>
              </a:rPr>
              <a:t>chính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là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tập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những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cặp</a:t>
            </a:r>
            <a:r>
              <a:rPr lang="en-US" sz="1800" b="0" dirty="0">
                <a:solidFill>
                  <a:srgbClr val="000000"/>
                </a:solidFill>
              </a:rPr>
              <a:t> key/value </a:t>
            </a:r>
            <a:r>
              <a:rPr lang="en-US" sz="1800" b="0" dirty="0" err="1">
                <a:solidFill>
                  <a:srgbClr val="000000"/>
                </a:solidFill>
              </a:rPr>
              <a:t>trung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gian</a:t>
            </a:r>
            <a:r>
              <a:rPr lang="en-US" sz="1800" b="0" dirty="0">
                <a:solidFill>
                  <a:srgbClr val="000000"/>
                </a:solidFill>
              </a:rPr>
              <a:t>. Sau </a:t>
            </a:r>
            <a:r>
              <a:rPr lang="en-US" sz="1800" b="0" dirty="0" err="1">
                <a:solidFill>
                  <a:srgbClr val="000000"/>
                </a:solidFill>
              </a:rPr>
              <a:t>đó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 err="1">
                <a:solidFill>
                  <a:srgbClr val="000000"/>
                </a:solidFill>
              </a:rPr>
              <a:t>ghi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xuống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đĩa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cứng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và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tiến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hành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thông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báo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cho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các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hàm</a:t>
            </a:r>
            <a:r>
              <a:rPr lang="en-US" sz="1800" b="0" dirty="0">
                <a:solidFill>
                  <a:srgbClr val="000000"/>
                </a:solidFill>
              </a:rPr>
              <a:t> Reduce() </a:t>
            </a:r>
            <a:r>
              <a:rPr lang="en-US" sz="1800" b="0" dirty="0" err="1">
                <a:solidFill>
                  <a:srgbClr val="000000"/>
                </a:solidFill>
              </a:rPr>
              <a:t>tiếp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nhận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dữ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liệu</a:t>
            </a:r>
            <a:r>
              <a:rPr lang="en-US" sz="1800" b="0" dirty="0">
                <a:solidFill>
                  <a:srgbClr val="000000"/>
                </a:solidFill>
              </a:rPr>
              <a:t>.</a:t>
            </a:r>
            <a:endParaRPr lang="vi-VN" b="0" dirty="0">
              <a:solidFill>
                <a:srgbClr val="000000"/>
              </a:solidFill>
            </a:endParaRPr>
          </a:p>
        </p:txBody>
      </p:sp>
      <p:sp>
        <p:nvSpPr>
          <p:cNvPr id="5" name="Google Shape;225;p35">
            <a:extLst>
              <a:ext uri="{FF2B5EF4-FFF2-40B4-BE49-F238E27FC236}">
                <a16:creationId xmlns:a16="http://schemas.microsoft.com/office/drawing/2014/main" id="{4ADE4908-FB16-41AC-8194-C35BB35E063D}"/>
              </a:ext>
            </a:extLst>
          </p:cNvPr>
          <p:cNvSpPr txBox="1">
            <a:spLocks/>
          </p:cNvSpPr>
          <p:nvPr/>
        </p:nvSpPr>
        <p:spPr>
          <a:xfrm>
            <a:off x="4532312" y="3169204"/>
            <a:ext cx="3858492" cy="149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b="0" i="1" dirty="0" err="1">
                <a:solidFill>
                  <a:schemeClr val="bg2">
                    <a:lumMod val="50000"/>
                  </a:schemeClr>
                </a:solidFill>
              </a:rPr>
              <a:t>Hàm</a:t>
            </a:r>
            <a:r>
              <a:rPr lang="en-US" sz="1800" b="0" i="1" dirty="0">
                <a:solidFill>
                  <a:schemeClr val="bg2">
                    <a:lumMod val="50000"/>
                  </a:schemeClr>
                </a:solidFill>
              </a:rPr>
              <a:t> Reduce</a:t>
            </a:r>
            <a:r>
              <a:rPr lang="en-US" sz="1800" b="0" i="1" dirty="0" smtClean="0">
                <a:solidFill>
                  <a:schemeClr val="bg2">
                    <a:lumMod val="50000"/>
                  </a:schemeClr>
                </a:solidFill>
              </a:rPr>
              <a:t>()  </a:t>
            </a:r>
            <a:r>
              <a:rPr lang="en-US" sz="1800" b="0" dirty="0">
                <a:solidFill>
                  <a:srgbClr val="000000"/>
                </a:solidFill>
              </a:rPr>
              <a:t>Có </a:t>
            </a:r>
            <a:r>
              <a:rPr lang="en-US" sz="1800" b="0" dirty="0" err="1">
                <a:solidFill>
                  <a:srgbClr val="000000"/>
                </a:solidFill>
              </a:rPr>
              <a:t>nhiệm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vụ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tiếp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nhận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từ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khóa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trung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gian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và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những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giá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trị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tương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ứng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với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chúng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 err="1">
                <a:solidFill>
                  <a:srgbClr val="000000"/>
                </a:solidFill>
              </a:rPr>
              <a:t>tiến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hành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ghép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chúng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lại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để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tạo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thành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một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tập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khóa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khác</a:t>
            </a:r>
            <a:r>
              <a:rPr lang="en-US" sz="1800" b="0" dirty="0">
                <a:solidFill>
                  <a:srgbClr val="000000"/>
                </a:solidFill>
              </a:rPr>
              <a:t>.</a:t>
            </a:r>
            <a:endParaRPr lang="vi-VN" sz="1800" b="0" dirty="0">
              <a:solidFill>
                <a:srgbClr val="000000"/>
              </a:solidFill>
            </a:endParaRPr>
          </a:p>
        </p:txBody>
      </p:sp>
      <p:pic>
        <p:nvPicPr>
          <p:cNvPr id="2050" name="Picture 2" descr="Các hàm của Mapreduce ">
            <a:extLst>
              <a:ext uri="{FF2B5EF4-FFF2-40B4-BE49-F238E27FC236}">
                <a16:creationId xmlns:a16="http://schemas.microsoft.com/office/drawing/2014/main" id="{0EE2B240-06EA-4FE3-B0D3-F212B308A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" y="145473"/>
            <a:ext cx="440295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75;p31"/>
          <p:cNvSpPr txBox="1">
            <a:spLocks/>
          </p:cNvSpPr>
          <p:nvPr/>
        </p:nvSpPr>
        <p:spPr>
          <a:xfrm flipH="1">
            <a:off x="6612659" y="-69272"/>
            <a:ext cx="2680855" cy="429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sz="1800" i="1" dirty="0" smtClean="0"/>
              <a:t>HADOOP MAPREDUCE</a:t>
            </a:r>
            <a:endParaRPr lang="en-US" sz="1800" i="1" dirty="0"/>
          </a:p>
        </p:txBody>
      </p:sp>
      <p:pic>
        <p:nvPicPr>
          <p:cNvPr id="8" name="Picture 2" descr="How MapReduce Work? | Working And Stages Of MapRedu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" y="2548408"/>
            <a:ext cx="4402955" cy="250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6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ctrTitle"/>
          </p:nvPr>
        </p:nvSpPr>
        <p:spPr>
          <a:xfrm flipH="1">
            <a:off x="2054578" y="1680413"/>
            <a:ext cx="589566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ĐÁNH GIÁ THỰC NGHIỆM</a:t>
            </a:r>
            <a:endParaRPr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315" name="Google Shape;315;p39"/>
          <p:cNvCxnSpPr/>
          <p:nvPr/>
        </p:nvCxnSpPr>
        <p:spPr>
          <a:xfrm>
            <a:off x="7488150" y="2641013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287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1BC-7D63-4404-890B-D2CCC9D2D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8FE7A5-AF16-4D91-AFA9-EFF271F18E33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578089" y="1156210"/>
            <a:ext cx="6005591" cy="442684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Môi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trường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thực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nghiệm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089" y="1777232"/>
            <a:ext cx="82269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Intel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® Core™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i7-7500M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CPU @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2.70GHz ~2.90GHz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,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bộ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nhớ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RAM 8.0GB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, SSD 240GB,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HDD 1TB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. </a:t>
            </a:r>
            <a:endParaRPr lang="en-US" b="1" dirty="0" smtClean="0">
              <a:solidFill>
                <a:schemeClr val="bg2">
                  <a:lumMod val="50000"/>
                </a:schemeClr>
              </a:solidFill>
              <a:latin typeface="Exo 2" panose="020B0604020202020204" charset="0"/>
            </a:endParaRPr>
          </a:p>
          <a:p>
            <a:pPr marL="285750" indent="-285750">
              <a:buClr>
                <a:schemeClr val="bg2">
                  <a:lumMod val="50000"/>
                </a:schemeClr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Ubuntu 18.04, Hadoop 2.7.7, Java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>8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  <a:t/>
            </a:r>
            <a:br>
              <a:rPr lang="en-US" b="1" dirty="0">
                <a:solidFill>
                  <a:schemeClr val="bg2">
                    <a:lumMod val="50000"/>
                  </a:schemeClr>
                </a:solidFill>
                <a:latin typeface="Exo 2" panose="020B0604020202020204" charset="0"/>
              </a:rPr>
            </a:br>
            <a:endParaRPr lang="en-US" b="1" dirty="0">
              <a:solidFill>
                <a:schemeClr val="bg2">
                  <a:lumMod val="50000"/>
                </a:schemeClr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78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9049D68F-75AC-4E18-8EBE-A6615A174F76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05556" y="871550"/>
            <a:ext cx="9361334" cy="427500"/>
          </a:xfrm>
        </p:spPr>
        <p:txBody>
          <a:bodyPr/>
          <a:lstStyle/>
          <a:p>
            <a:pPr algn="l"/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05E990-00D3-4983-B60F-E36139BB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984" y="1299050"/>
            <a:ext cx="7229506" cy="2685928"/>
          </a:xfrm>
          <a:prstGeom prst="rect">
            <a:avLst/>
          </a:prstGeom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D2248F59-7952-4BCE-AFBF-8A1E0D4501B4}"/>
              </a:ext>
            </a:extLst>
          </p:cNvPr>
          <p:cNvSpPr txBox="1">
            <a:spLocks/>
          </p:cNvSpPr>
          <p:nvPr/>
        </p:nvSpPr>
        <p:spPr>
          <a:xfrm>
            <a:off x="2028489" y="4271949"/>
            <a:ext cx="5715467" cy="67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dirty="0" err="1">
                <a:latin typeface="Exo 2" panose="020B0604020202020204" charset="0"/>
              </a:rPr>
              <a:t>Tập</a:t>
            </a:r>
            <a:r>
              <a:rPr lang="en-US" dirty="0">
                <a:latin typeface="Exo 2" panose="020B0604020202020204" charset="0"/>
              </a:rPr>
              <a:t> </a:t>
            </a:r>
            <a:r>
              <a:rPr lang="en-US" dirty="0" err="1">
                <a:latin typeface="Exo 2" panose="020B0604020202020204" charset="0"/>
              </a:rPr>
              <a:t>dữ</a:t>
            </a:r>
            <a:r>
              <a:rPr lang="en-US" dirty="0">
                <a:latin typeface="Exo 2" panose="020B0604020202020204" charset="0"/>
              </a:rPr>
              <a:t> </a:t>
            </a:r>
            <a:r>
              <a:rPr lang="en-US" dirty="0" err="1">
                <a:latin typeface="Exo 2" panose="020B0604020202020204" charset="0"/>
              </a:rPr>
              <a:t>liệu</a:t>
            </a:r>
            <a:r>
              <a:rPr lang="en-US" dirty="0">
                <a:latin typeface="Exo 2" panose="020B0604020202020204" charset="0"/>
              </a:rPr>
              <a:t> </a:t>
            </a:r>
            <a:r>
              <a:rPr lang="en-US" sz="1800" dirty="0">
                <a:effectLst/>
                <a:latin typeface="Exo 2" panose="020B0604020202020204" charset="0"/>
                <a:ea typeface="Calibri" panose="020F0502020204030204" pitchFamily="34" charset="0"/>
              </a:rPr>
              <a:t>T10I4D100K </a:t>
            </a:r>
            <a:r>
              <a:rPr lang="en-US" sz="1800" dirty="0" err="1">
                <a:effectLst/>
                <a:latin typeface="Exo 2" panose="020B0604020202020204" charset="0"/>
                <a:ea typeface="Calibri" panose="020F0502020204030204" pitchFamily="34" charset="0"/>
              </a:rPr>
              <a:t>chứa</a:t>
            </a:r>
            <a:r>
              <a:rPr lang="en-US" sz="1800" dirty="0">
                <a:effectLst/>
                <a:latin typeface="Exo 2" panose="020B0604020202020204" charset="0"/>
                <a:ea typeface="Calibri" panose="020F0502020204030204" pitchFamily="34" charset="0"/>
              </a:rPr>
              <a:t> 100000 </a:t>
            </a:r>
            <a:r>
              <a:rPr lang="en-US" sz="1800" dirty="0" err="1">
                <a:effectLst/>
                <a:latin typeface="Exo 2" panose="020B0604020202020204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Exo 2" panose="020B060402020202020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Exo 2" panose="020B0604020202020204" charset="0"/>
                <a:ea typeface="Calibri" panose="020F0502020204030204" pitchFamily="34" charset="0"/>
              </a:rPr>
              <a:t>dịch</a:t>
            </a:r>
            <a:endParaRPr lang="en-US" sz="1800" dirty="0">
              <a:effectLst/>
              <a:latin typeface="Exo 2" panose="020B0604020202020204" charset="0"/>
              <a:ea typeface="Calibri" panose="020F0502020204030204" pitchFamily="34" charset="0"/>
            </a:endParaRPr>
          </a:p>
          <a:p>
            <a:pPr algn="l"/>
            <a:r>
              <a:rPr lang="en-US" dirty="0" err="1">
                <a:latin typeface="Exo 2" panose="020B0604020202020204" charset="0"/>
              </a:rPr>
              <a:t>Tập</a:t>
            </a:r>
            <a:r>
              <a:rPr lang="en-US" dirty="0">
                <a:latin typeface="Exo 2" panose="020B0604020202020204" charset="0"/>
              </a:rPr>
              <a:t> </a:t>
            </a:r>
            <a:r>
              <a:rPr lang="en-US" dirty="0" err="1">
                <a:latin typeface="Exo 2" panose="020B0604020202020204" charset="0"/>
              </a:rPr>
              <a:t>dữ</a:t>
            </a:r>
            <a:r>
              <a:rPr lang="en-US" dirty="0">
                <a:latin typeface="Exo 2" panose="020B0604020202020204" charset="0"/>
              </a:rPr>
              <a:t> </a:t>
            </a:r>
            <a:r>
              <a:rPr lang="en-US" dirty="0" err="1">
                <a:latin typeface="Exo 2" panose="020B0604020202020204" charset="0"/>
              </a:rPr>
              <a:t>liệu</a:t>
            </a:r>
            <a:r>
              <a:rPr lang="en-US" dirty="0">
                <a:latin typeface="Exo 2" panose="020B0604020202020204" charset="0"/>
              </a:rPr>
              <a:t> Retail </a:t>
            </a:r>
            <a:r>
              <a:rPr lang="en-US" dirty="0" err="1">
                <a:latin typeface="Exo 2" panose="020B0604020202020204" charset="0"/>
              </a:rPr>
              <a:t>chứa</a:t>
            </a:r>
            <a:r>
              <a:rPr lang="en-US" dirty="0">
                <a:latin typeface="Exo 2" panose="020B0604020202020204" charset="0"/>
              </a:rPr>
              <a:t> 86103 </a:t>
            </a:r>
            <a:r>
              <a:rPr lang="en-US" dirty="0" err="1">
                <a:latin typeface="Exo 2" panose="020B0604020202020204" charset="0"/>
              </a:rPr>
              <a:t>giao</a:t>
            </a:r>
            <a:r>
              <a:rPr lang="en-US" dirty="0">
                <a:latin typeface="Exo 2" panose="020B0604020202020204" charset="0"/>
              </a:rPr>
              <a:t> </a:t>
            </a:r>
            <a:r>
              <a:rPr lang="en-US" dirty="0" err="1">
                <a:latin typeface="Exo 2" panose="020B0604020202020204" charset="0"/>
              </a:rPr>
              <a:t>dịch</a:t>
            </a:r>
            <a:endParaRPr lang="en-US" dirty="0">
              <a:latin typeface="Exo 2" panose="020B0604020202020204" charset="0"/>
            </a:endParaRPr>
          </a:p>
          <a:p>
            <a:pPr algn="l"/>
            <a:r>
              <a:rPr lang="en-US" dirty="0" err="1">
                <a:latin typeface="Exo 2" panose="020B0604020202020204" charset="0"/>
              </a:rPr>
              <a:t>Tập</a:t>
            </a:r>
            <a:r>
              <a:rPr lang="en-US" dirty="0">
                <a:latin typeface="Exo 2" panose="020B0604020202020204" charset="0"/>
              </a:rPr>
              <a:t> </a:t>
            </a:r>
            <a:r>
              <a:rPr lang="en-US" dirty="0" err="1">
                <a:latin typeface="Exo 2" panose="020B0604020202020204" charset="0"/>
              </a:rPr>
              <a:t>dữ</a:t>
            </a:r>
            <a:r>
              <a:rPr lang="en-US" dirty="0">
                <a:latin typeface="Exo 2" panose="020B0604020202020204" charset="0"/>
              </a:rPr>
              <a:t> </a:t>
            </a:r>
            <a:r>
              <a:rPr lang="en-US" dirty="0" err="1">
                <a:latin typeface="Exo 2" panose="020B0604020202020204" charset="0"/>
              </a:rPr>
              <a:t>liệu</a:t>
            </a:r>
            <a:r>
              <a:rPr lang="en-US" dirty="0">
                <a:latin typeface="Exo 2" panose="020B0604020202020204" charset="0"/>
              </a:rPr>
              <a:t> Mushroom </a:t>
            </a:r>
            <a:r>
              <a:rPr lang="en-US" dirty="0" err="1">
                <a:latin typeface="Exo 2" panose="020B0604020202020204" charset="0"/>
              </a:rPr>
              <a:t>chưa</a:t>
            </a:r>
            <a:r>
              <a:rPr lang="en-US" dirty="0">
                <a:latin typeface="Exo 2" panose="020B0604020202020204" charset="0"/>
              </a:rPr>
              <a:t> 8124 </a:t>
            </a:r>
            <a:r>
              <a:rPr lang="en-US" dirty="0" err="1">
                <a:latin typeface="Exo 2" panose="020B0604020202020204" charset="0"/>
              </a:rPr>
              <a:t>giao</a:t>
            </a:r>
            <a:r>
              <a:rPr lang="en-US" dirty="0">
                <a:latin typeface="Exo 2" panose="020B0604020202020204" charset="0"/>
              </a:rPr>
              <a:t> </a:t>
            </a:r>
            <a:r>
              <a:rPr lang="en-US" dirty="0" err="1">
                <a:latin typeface="Exo 2" panose="020B0604020202020204" charset="0"/>
              </a:rPr>
              <a:t>dịch</a:t>
            </a:r>
            <a:endParaRPr lang="en-US" dirty="0">
              <a:latin typeface="Exo 2" panose="020B060402020202020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B99BFAC-963B-47EE-9B3F-F4DA6B283429}"/>
              </a:ext>
            </a:extLst>
          </p:cNvPr>
          <p:cNvSpPr txBox="1">
            <a:spLocks/>
          </p:cNvSpPr>
          <p:nvPr/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1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1BC-7D63-4404-890B-D2CCC9D2D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8FE7A5-AF16-4D91-AFA9-EFF271F18E33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578089" y="1527266"/>
            <a:ext cx="9361334" cy="427500"/>
          </a:xfrm>
        </p:spPr>
        <p:txBody>
          <a:bodyPr/>
          <a:lstStyle/>
          <a:p>
            <a:pPr algn="l"/>
            <a:r>
              <a:rPr lang="en-US" dirty="0"/>
              <a:t>1.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,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song song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E5B06D-A9C3-486C-873A-E4813F3BF289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-146755" y="2358000"/>
            <a:ext cx="8511822" cy="427500"/>
          </a:xfrm>
        </p:spPr>
        <p:txBody>
          <a:bodyPr/>
          <a:lstStyle/>
          <a:p>
            <a:r>
              <a:rPr lang="en-US" dirty="0"/>
              <a:t>2.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8EBAA0B-020A-4918-9F38-D637CA2A0030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578089" y="3559790"/>
            <a:ext cx="7987822" cy="427500"/>
          </a:xfrm>
        </p:spPr>
        <p:txBody>
          <a:bodyPr/>
          <a:lstStyle/>
          <a:p>
            <a:pPr algn="l"/>
            <a:r>
              <a:rPr lang="en-US" dirty="0"/>
              <a:t>3.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Node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Hadoop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song song</a:t>
            </a:r>
          </a:p>
        </p:txBody>
      </p:sp>
    </p:spTree>
    <p:extLst>
      <p:ext uri="{BB962C8B-B14F-4D97-AF65-F5344CB8AC3E}">
        <p14:creationId xmlns:p14="http://schemas.microsoft.com/office/powerpoint/2010/main" val="193477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1BC-7D63-4404-890B-D2CCC9D2D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6659860" cy="946200"/>
          </a:xfrm>
        </p:spPr>
        <p:txBody>
          <a:bodyPr/>
          <a:lstStyle/>
          <a:p>
            <a:pPr algn="l"/>
            <a:r>
              <a:rPr lang="en-US" dirty="0"/>
              <a:t>1.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049D68F-75AC-4E18-8EBE-A6615A174F76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05556" y="871550"/>
            <a:ext cx="8125644" cy="427500"/>
          </a:xfrm>
        </p:spPr>
        <p:txBody>
          <a:bodyPr/>
          <a:lstStyle/>
          <a:p>
            <a:pPr algn="l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2248F59-7952-4BCE-AFBF-8A1E0D4501B4}"/>
              </a:ext>
            </a:extLst>
          </p:cNvPr>
          <p:cNvSpPr txBox="1">
            <a:spLocks/>
          </p:cNvSpPr>
          <p:nvPr/>
        </p:nvSpPr>
        <p:spPr>
          <a:xfrm>
            <a:off x="1964851" y="4446151"/>
            <a:ext cx="5715467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support 0.05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5B7B0F-7DE0-4D32-804D-1D1F4B07AB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0176" y="1338051"/>
          <a:ext cx="6603648" cy="308639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50559">
                  <a:extLst>
                    <a:ext uri="{9D8B030D-6E8A-4147-A177-3AD203B41FA5}">
                      <a16:colId xmlns:a16="http://schemas.microsoft.com/office/drawing/2014/main" val="3169663624"/>
                    </a:ext>
                  </a:extLst>
                </a:gridCol>
                <a:gridCol w="1650559">
                  <a:extLst>
                    <a:ext uri="{9D8B030D-6E8A-4147-A177-3AD203B41FA5}">
                      <a16:colId xmlns:a16="http://schemas.microsoft.com/office/drawing/2014/main" val="4099325909"/>
                    </a:ext>
                  </a:extLst>
                </a:gridCol>
                <a:gridCol w="1651265">
                  <a:extLst>
                    <a:ext uri="{9D8B030D-6E8A-4147-A177-3AD203B41FA5}">
                      <a16:colId xmlns:a16="http://schemas.microsoft.com/office/drawing/2014/main" val="2925791510"/>
                    </a:ext>
                  </a:extLst>
                </a:gridCol>
                <a:gridCol w="1651265">
                  <a:extLst>
                    <a:ext uri="{9D8B030D-6E8A-4147-A177-3AD203B41FA5}">
                      <a16:colId xmlns:a16="http://schemas.microsoft.com/office/drawing/2014/main" val="3998178269"/>
                    </a:ext>
                  </a:extLst>
                </a:gridCol>
              </a:tblGrid>
              <a:tr h="279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Support (%)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Apriori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Apriori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cải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tiến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Apriori</a:t>
                      </a:r>
                      <a:r>
                        <a:rPr lang="en-US" sz="1300" b="1" dirty="0">
                          <a:effectLst/>
                        </a:rPr>
                        <a:t> song </a:t>
                      </a:r>
                      <a:r>
                        <a:rPr lang="en-US" sz="1300" b="1" dirty="0" err="1">
                          <a:effectLst/>
                        </a:rPr>
                        <a:t>song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9349176"/>
                  </a:ext>
                </a:extLst>
              </a:tr>
              <a:tr h="2789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{529} (s:7.06%)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{829} (s:6.81%)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{766} (s:6.26%)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{722} (s:5.85%)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{354} (s:5.84%)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{684} (s:5.41%)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{217} (s:5.38%)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{494} (s:5.1%)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{419} (s:5.06%)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{529} (s:7.06%)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{829} (s:6.81%)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{766} (s:6.26%)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{722} (s:5.85%)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{354} (s:5.84%)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{684} (s:5.41%)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{217} (s:5.38%)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{494} (s:5.1%)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{419} (s:5.06%)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{529} (s:7.06%)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{829} (s:6.81%)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{766} (s:6.26%)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{722} (s:5.85%)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{354} (s:5.84%)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{684} (s:5.41%)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{217} (s:5.38%)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{494} (s:5.1%)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{419} (s:5.06%)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8606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92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1BC-7D63-4404-890B-D2CCC9D2D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6659860" cy="946200"/>
          </a:xfrm>
        </p:spPr>
        <p:txBody>
          <a:bodyPr/>
          <a:lstStyle/>
          <a:p>
            <a:pPr algn="l"/>
            <a:r>
              <a:rPr lang="en-US" dirty="0"/>
              <a:t>1.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049D68F-75AC-4E18-8EBE-A6615A174F76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05556" y="871550"/>
            <a:ext cx="8125644" cy="427500"/>
          </a:xfrm>
        </p:spPr>
        <p:txBody>
          <a:bodyPr/>
          <a:lstStyle/>
          <a:p>
            <a:pPr algn="l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endParaRPr lang="en-US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2248F59-7952-4BCE-AFBF-8A1E0D4501B4}"/>
              </a:ext>
            </a:extLst>
          </p:cNvPr>
          <p:cNvSpPr txBox="1">
            <a:spLocks/>
          </p:cNvSpPr>
          <p:nvPr/>
        </p:nvSpPr>
        <p:spPr>
          <a:xfrm>
            <a:off x="1723910" y="4271950"/>
            <a:ext cx="6076712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support 1%-5%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1DFA7C-2EF8-4BC2-95CB-9CCA7F409A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19200" y="1627974"/>
          <a:ext cx="6705600" cy="23932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76041">
                  <a:extLst>
                    <a:ext uri="{9D8B030D-6E8A-4147-A177-3AD203B41FA5}">
                      <a16:colId xmlns:a16="http://schemas.microsoft.com/office/drawing/2014/main" val="2951294056"/>
                    </a:ext>
                  </a:extLst>
                </a:gridCol>
                <a:gridCol w="1676041">
                  <a:extLst>
                    <a:ext uri="{9D8B030D-6E8A-4147-A177-3AD203B41FA5}">
                      <a16:colId xmlns:a16="http://schemas.microsoft.com/office/drawing/2014/main" val="3210402079"/>
                    </a:ext>
                  </a:extLst>
                </a:gridCol>
                <a:gridCol w="1676759">
                  <a:extLst>
                    <a:ext uri="{9D8B030D-6E8A-4147-A177-3AD203B41FA5}">
                      <a16:colId xmlns:a16="http://schemas.microsoft.com/office/drawing/2014/main" val="3114427287"/>
                    </a:ext>
                  </a:extLst>
                </a:gridCol>
                <a:gridCol w="1676759">
                  <a:extLst>
                    <a:ext uri="{9D8B030D-6E8A-4147-A177-3AD203B41FA5}">
                      <a16:colId xmlns:a16="http://schemas.microsoft.com/office/drawing/2014/main" val="1261476048"/>
                    </a:ext>
                  </a:extLst>
                </a:gridCol>
              </a:tblGrid>
              <a:tr h="398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Độ</a:t>
                      </a:r>
                      <a:r>
                        <a:rPr lang="en-US" sz="1300" b="1" dirty="0">
                          <a:effectLst/>
                        </a:rPr>
                        <a:t> support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Apriori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Apriori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Cải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tiến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Apriori</a:t>
                      </a:r>
                      <a:r>
                        <a:rPr lang="en-US" sz="1300" b="1" dirty="0">
                          <a:effectLst/>
                        </a:rPr>
                        <a:t> song </a:t>
                      </a:r>
                      <a:r>
                        <a:rPr lang="en-US" sz="1300" b="1" dirty="0" err="1">
                          <a:effectLst/>
                        </a:rPr>
                        <a:t>song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6294734"/>
                  </a:ext>
                </a:extLst>
              </a:tr>
              <a:tr h="398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0.01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1501s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1010s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20s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9104453"/>
                  </a:ext>
                </a:extLst>
              </a:tr>
              <a:tr h="398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0.02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540s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240s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19s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9783545"/>
                  </a:ext>
                </a:extLst>
              </a:tr>
              <a:tr h="398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0.03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140s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27s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2446994"/>
                  </a:ext>
                </a:extLst>
              </a:tr>
              <a:tr h="398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0.04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17s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1479203"/>
                  </a:ext>
                </a:extLst>
              </a:tr>
              <a:tr h="3988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0.05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1.3s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9s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227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6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KHAI PHÁ DỮ LIỆU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1BC-7D63-4404-890B-D2CCC9D2D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6659860" cy="946200"/>
          </a:xfrm>
        </p:spPr>
        <p:txBody>
          <a:bodyPr/>
          <a:lstStyle/>
          <a:p>
            <a:pPr algn="l"/>
            <a:r>
              <a:rPr lang="en-US" dirty="0"/>
              <a:t>1.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049D68F-75AC-4E18-8EBE-A6615A174F76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05556" y="871550"/>
            <a:ext cx="8125644" cy="427500"/>
          </a:xfrm>
        </p:spPr>
        <p:txBody>
          <a:bodyPr/>
          <a:lstStyle/>
          <a:p>
            <a:pPr algn="l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BE9C1-C902-498F-AA48-31858391D7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6689" y="1442367"/>
            <a:ext cx="7024511" cy="3348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054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1BC-7D63-4404-890B-D2CCC9D2D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533" y="352850"/>
            <a:ext cx="7811911" cy="946200"/>
          </a:xfrm>
        </p:spPr>
        <p:txBody>
          <a:bodyPr/>
          <a:lstStyle/>
          <a:p>
            <a:pPr algn="l"/>
            <a:r>
              <a:rPr lang="en-US" dirty="0"/>
              <a:t>2.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049D68F-75AC-4E18-8EBE-A6615A174F76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05556" y="871550"/>
            <a:ext cx="8125644" cy="427500"/>
          </a:xfrm>
        </p:spPr>
        <p:txBody>
          <a:bodyPr/>
          <a:lstStyle/>
          <a:p>
            <a:pPr algn="l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2248F59-7952-4BCE-AFBF-8A1E0D4501B4}"/>
              </a:ext>
            </a:extLst>
          </p:cNvPr>
          <p:cNvSpPr txBox="1">
            <a:spLocks/>
          </p:cNvSpPr>
          <p:nvPr/>
        </p:nvSpPr>
        <p:spPr>
          <a:xfrm>
            <a:off x="1964851" y="4446151"/>
            <a:ext cx="5715467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ở </a:t>
            </a:r>
            <a:r>
              <a:rPr lang="en-US" dirty="0" err="1"/>
              <a:t>mỗi</a:t>
            </a:r>
            <a:r>
              <a:rPr lang="en-US" dirty="0"/>
              <a:t> K-Itemset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7A25D7-33B3-43AF-A858-4A0ABA9F43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6088" y="1495770"/>
          <a:ext cx="5971823" cy="27536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90324">
                  <a:extLst>
                    <a:ext uri="{9D8B030D-6E8A-4147-A177-3AD203B41FA5}">
                      <a16:colId xmlns:a16="http://schemas.microsoft.com/office/drawing/2014/main" val="3636197160"/>
                    </a:ext>
                  </a:extLst>
                </a:gridCol>
                <a:gridCol w="1990324">
                  <a:extLst>
                    <a:ext uri="{9D8B030D-6E8A-4147-A177-3AD203B41FA5}">
                      <a16:colId xmlns:a16="http://schemas.microsoft.com/office/drawing/2014/main" val="1978779368"/>
                    </a:ext>
                  </a:extLst>
                </a:gridCol>
                <a:gridCol w="1991175">
                  <a:extLst>
                    <a:ext uri="{9D8B030D-6E8A-4147-A177-3AD203B41FA5}">
                      <a16:colId xmlns:a16="http://schemas.microsoft.com/office/drawing/2014/main" val="933140725"/>
                    </a:ext>
                  </a:extLst>
                </a:gridCol>
              </a:tblGrid>
              <a:tr h="393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K-Itemset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Apriori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Apriori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Cải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tiến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5492212"/>
                  </a:ext>
                </a:extLst>
              </a:tr>
              <a:tr h="393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1-Itemset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974880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974880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4100911"/>
                  </a:ext>
                </a:extLst>
              </a:tr>
              <a:tr h="393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2-Itemset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633672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389823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9232161"/>
                  </a:ext>
                </a:extLst>
              </a:tr>
              <a:tr h="393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3-Itemset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1340460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799502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4252555"/>
                  </a:ext>
                </a:extLst>
              </a:tr>
              <a:tr h="393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4-Itemset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1364832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809974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9351679"/>
                  </a:ext>
                </a:extLst>
              </a:tr>
              <a:tr h="393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5-Itemset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690540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410003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4774886"/>
                  </a:ext>
                </a:extLst>
              </a:tr>
              <a:tr h="393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6-Itemset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129984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77961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7897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1BC-7D63-4404-890B-D2CCC9D2D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533" y="352850"/>
            <a:ext cx="7811911" cy="946200"/>
          </a:xfrm>
        </p:spPr>
        <p:txBody>
          <a:bodyPr/>
          <a:lstStyle/>
          <a:p>
            <a:pPr algn="l"/>
            <a:r>
              <a:rPr lang="en-US" dirty="0"/>
              <a:t>2.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049D68F-75AC-4E18-8EBE-A6615A174F76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05556" y="871550"/>
            <a:ext cx="8125644" cy="427500"/>
          </a:xfrm>
        </p:spPr>
        <p:txBody>
          <a:bodyPr/>
          <a:lstStyle/>
          <a:p>
            <a:pPr algn="l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8AFB5-2498-47C7-9C57-68CE888268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6533" y="1423988"/>
            <a:ext cx="7329311" cy="3366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56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1BC-7D63-4404-890B-D2CCC9D2D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533" y="352850"/>
            <a:ext cx="7811911" cy="946200"/>
          </a:xfrm>
        </p:spPr>
        <p:txBody>
          <a:bodyPr/>
          <a:lstStyle/>
          <a:p>
            <a:pPr algn="l"/>
            <a:r>
              <a:rPr lang="en-US" dirty="0"/>
              <a:t>2.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049D68F-75AC-4E18-8EBE-A6615A174F76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05556" y="871550"/>
            <a:ext cx="8125644" cy="427500"/>
          </a:xfrm>
        </p:spPr>
        <p:txBody>
          <a:bodyPr/>
          <a:lstStyle/>
          <a:p>
            <a:pPr algn="l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832C6-7656-4B0E-AFA5-F5848D5A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44" y="1524396"/>
            <a:ext cx="8464311" cy="2825758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A2ECFAE-E986-4230-B701-93BF8C0760B4}"/>
              </a:ext>
            </a:extLst>
          </p:cNvPr>
          <p:cNvSpPr txBox="1">
            <a:spLocks/>
          </p:cNvSpPr>
          <p:nvPr/>
        </p:nvSpPr>
        <p:spPr>
          <a:xfrm>
            <a:off x="1964851" y="4446151"/>
            <a:ext cx="5715467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ở </a:t>
            </a:r>
            <a:r>
              <a:rPr lang="en-US" dirty="0" err="1"/>
              <a:t>mỗi</a:t>
            </a:r>
            <a:r>
              <a:rPr lang="en-US" dirty="0"/>
              <a:t> K-Itemset</a:t>
            </a:r>
          </a:p>
        </p:txBody>
      </p:sp>
    </p:spTree>
    <p:extLst>
      <p:ext uri="{BB962C8B-B14F-4D97-AF65-F5344CB8AC3E}">
        <p14:creationId xmlns:p14="http://schemas.microsoft.com/office/powerpoint/2010/main" val="139370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1BC-7D63-4404-890B-D2CCC9D2D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533" y="352850"/>
            <a:ext cx="7811911" cy="946200"/>
          </a:xfrm>
        </p:spPr>
        <p:txBody>
          <a:bodyPr/>
          <a:lstStyle/>
          <a:p>
            <a:r>
              <a:rPr lang="en-US" dirty="0"/>
              <a:t>3.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Hadoop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song </a:t>
            </a:r>
            <a:r>
              <a:rPr lang="en-US" dirty="0" err="1"/>
              <a:t>song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049D68F-75AC-4E18-8EBE-A6615A174F76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39422" y="1353016"/>
            <a:ext cx="8125644" cy="427500"/>
          </a:xfrm>
        </p:spPr>
        <p:txBody>
          <a:bodyPr/>
          <a:lstStyle/>
          <a:p>
            <a:pPr algn="l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2248F59-7952-4BCE-AFBF-8A1E0D4501B4}"/>
              </a:ext>
            </a:extLst>
          </p:cNvPr>
          <p:cNvSpPr txBox="1">
            <a:spLocks/>
          </p:cNvSpPr>
          <p:nvPr/>
        </p:nvSpPr>
        <p:spPr>
          <a:xfrm>
            <a:off x="1804577" y="4122203"/>
            <a:ext cx="5715467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song </a:t>
            </a:r>
            <a:r>
              <a:rPr lang="en-US" dirty="0" err="1"/>
              <a:t>song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7F1804-BB5B-4B77-987D-04E3BD16B2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6045" y="2197377"/>
          <a:ext cx="7811910" cy="14539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52559">
                  <a:extLst>
                    <a:ext uri="{9D8B030D-6E8A-4147-A177-3AD203B41FA5}">
                      <a16:colId xmlns:a16="http://schemas.microsoft.com/office/drawing/2014/main" val="3948211635"/>
                    </a:ext>
                  </a:extLst>
                </a:gridCol>
                <a:gridCol w="1883017">
                  <a:extLst>
                    <a:ext uri="{9D8B030D-6E8A-4147-A177-3AD203B41FA5}">
                      <a16:colId xmlns:a16="http://schemas.microsoft.com/office/drawing/2014/main" val="2244979564"/>
                    </a:ext>
                  </a:extLst>
                </a:gridCol>
                <a:gridCol w="2022938">
                  <a:extLst>
                    <a:ext uri="{9D8B030D-6E8A-4147-A177-3AD203B41FA5}">
                      <a16:colId xmlns:a16="http://schemas.microsoft.com/office/drawing/2014/main" val="4164445512"/>
                    </a:ext>
                  </a:extLst>
                </a:gridCol>
                <a:gridCol w="1953396">
                  <a:extLst>
                    <a:ext uri="{9D8B030D-6E8A-4147-A177-3AD203B41FA5}">
                      <a16:colId xmlns:a16="http://schemas.microsoft.com/office/drawing/2014/main" val="1367870383"/>
                    </a:ext>
                  </a:extLst>
                </a:gridCol>
              </a:tblGrid>
              <a:tr h="4216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Cấu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hình</a:t>
                      </a:r>
                      <a:r>
                        <a:rPr lang="en-US" sz="1300" b="1" dirty="0">
                          <a:effectLst/>
                        </a:rPr>
                        <a:t>/</a:t>
                      </a:r>
                      <a:r>
                        <a:rPr lang="en-US" sz="1300" b="1" dirty="0" err="1">
                          <a:effectLst/>
                        </a:rPr>
                        <a:t>Tập</a:t>
                      </a:r>
                      <a:r>
                        <a:rPr lang="en-US" sz="1300" b="1" dirty="0">
                          <a:effectLst/>
                        </a:rPr>
                        <a:t> dataset 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 master – 0 slave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 master – 1 slave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 master – 2 slave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7671511"/>
                  </a:ext>
                </a:extLst>
              </a:tr>
              <a:tr h="344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100000 TID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24s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19s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14s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7008485"/>
                  </a:ext>
                </a:extLst>
              </a:tr>
              <a:tr h="344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86103 TID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20s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16s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8579316"/>
                  </a:ext>
                </a:extLst>
              </a:tr>
              <a:tr h="344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8421 TID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4.5s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4.5s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2130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5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31BC-7D63-4404-890B-D2CCC9D2D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533" y="352850"/>
            <a:ext cx="7811911" cy="946200"/>
          </a:xfrm>
        </p:spPr>
        <p:txBody>
          <a:bodyPr/>
          <a:lstStyle/>
          <a:p>
            <a:r>
              <a:rPr lang="en-US" dirty="0"/>
              <a:t>3.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Hadoop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song </a:t>
            </a:r>
            <a:r>
              <a:rPr lang="en-US" dirty="0" err="1"/>
              <a:t>song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049D68F-75AC-4E18-8EBE-A6615A174F76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39422" y="1353016"/>
            <a:ext cx="8125644" cy="427500"/>
          </a:xfrm>
        </p:spPr>
        <p:txBody>
          <a:bodyPr/>
          <a:lstStyle/>
          <a:p>
            <a:pPr algn="l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2248F59-7952-4BCE-AFBF-8A1E0D4501B4}"/>
              </a:ext>
            </a:extLst>
          </p:cNvPr>
          <p:cNvSpPr txBox="1">
            <a:spLocks/>
          </p:cNvSpPr>
          <p:nvPr/>
        </p:nvSpPr>
        <p:spPr>
          <a:xfrm>
            <a:off x="1126532" y="4508902"/>
            <a:ext cx="7359825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Node,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Dataset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có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A8BC3-855D-4DA3-94F6-A71BAD19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96" y="1893314"/>
            <a:ext cx="3781425" cy="2201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43D6E-E0EE-44D5-822D-04E236F53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488" y="1899499"/>
            <a:ext cx="3781425" cy="219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A80D32-FFF9-45A9-8E0B-A4B8F217C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1850294"/>
            <a:ext cx="5214300" cy="946200"/>
          </a:xfrm>
        </p:spPr>
        <p:txBody>
          <a:bodyPr/>
          <a:lstStyle/>
          <a:p>
            <a:r>
              <a:rPr lang="en-US" sz="6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371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64850" y="21892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KHAI PHÁ DỮ LIỆU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368300" y="2829178"/>
            <a:ext cx="4330700" cy="800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Cung </a:t>
            </a:r>
            <a:r>
              <a:rPr lang="en" dirty="0"/>
              <a:t>cấp</a:t>
            </a:r>
            <a:r>
              <a:rPr lang="en" sz="1800" dirty="0"/>
              <a:t> những thông tin giúp hỗ trợ đưa ra quyết định.</a:t>
            </a:r>
            <a:endParaRPr sz="1800" dirty="0"/>
          </a:p>
        </p:txBody>
      </p:sp>
      <p:pic>
        <p:nvPicPr>
          <p:cNvPr id="6146" name="Picture 2" descr="TỔNG QUAN VỀ DATA MINING (P1): KHAI PHÁ DỮ LIỆU LÀ GÌ? - Big Data Uni">
            <a:extLst>
              <a:ext uri="{FF2B5EF4-FFF2-40B4-BE49-F238E27FC236}">
                <a16:creationId xmlns:a16="http://schemas.microsoft.com/office/drawing/2014/main" id="{FB27306B-9F1D-443E-9FF4-3049C3BBD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1220442"/>
            <a:ext cx="3835400" cy="160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 serve a free society, social media must evolve beyond data mining">
            <a:extLst>
              <a:ext uri="{FF2B5EF4-FFF2-40B4-BE49-F238E27FC236}">
                <a16:creationId xmlns:a16="http://schemas.microsoft.com/office/drawing/2014/main" id="{28F158BB-7754-4B3D-AAC8-286CA3CFC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390" y="2969075"/>
            <a:ext cx="2998836" cy="181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25;p35">
            <a:extLst>
              <a:ext uri="{FF2B5EF4-FFF2-40B4-BE49-F238E27FC236}">
                <a16:creationId xmlns:a16="http://schemas.microsoft.com/office/drawing/2014/main" id="{D9BA3FCC-6D9C-49B1-BB58-2F19EDBB77AD}"/>
              </a:ext>
            </a:extLst>
          </p:cNvPr>
          <p:cNvSpPr txBox="1">
            <a:spLocks/>
          </p:cNvSpPr>
          <p:nvPr/>
        </p:nvSpPr>
        <p:spPr>
          <a:xfrm>
            <a:off x="310900" y="3985798"/>
            <a:ext cx="4330700" cy="8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/>
              <a:t>Đưa</a:t>
            </a:r>
            <a:r>
              <a:rPr lang="en-US" sz="1800" dirty="0"/>
              <a:t> ra </a:t>
            </a:r>
            <a:r>
              <a:rPr lang="en-US" sz="1800" dirty="0" err="1"/>
              <a:t>những</a:t>
            </a:r>
            <a:r>
              <a:rPr lang="en-US" sz="1800" dirty="0"/>
              <a:t> </a:t>
            </a:r>
            <a:r>
              <a:rPr lang="en-US" sz="1800" dirty="0" err="1"/>
              <a:t>dự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nguồn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sẵn</a:t>
            </a:r>
            <a:r>
              <a:rPr lang="en-US" sz="1800" dirty="0"/>
              <a:t> </a:t>
            </a:r>
            <a:r>
              <a:rPr lang="en-US" dirty="0"/>
              <a:t>có</a:t>
            </a:r>
            <a:r>
              <a:rPr lang="en-US" sz="1800" dirty="0"/>
              <a:t>.</a:t>
            </a:r>
            <a:endParaRPr lang="vi-VN" sz="1800" dirty="0"/>
          </a:p>
        </p:txBody>
      </p:sp>
      <p:sp>
        <p:nvSpPr>
          <p:cNvPr id="11" name="Google Shape;225;p35">
            <a:extLst>
              <a:ext uri="{FF2B5EF4-FFF2-40B4-BE49-F238E27FC236}">
                <a16:creationId xmlns:a16="http://schemas.microsoft.com/office/drawing/2014/main" id="{659361BF-23F2-4633-92C8-A52325E74AF5}"/>
              </a:ext>
            </a:extLst>
          </p:cNvPr>
          <p:cNvSpPr txBox="1">
            <a:spLocks/>
          </p:cNvSpPr>
          <p:nvPr/>
        </p:nvSpPr>
        <p:spPr>
          <a:xfrm>
            <a:off x="368300" y="1705609"/>
            <a:ext cx="4330700" cy="8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Q</a:t>
            </a:r>
            <a:r>
              <a:rPr lang="vi-VN" sz="1800" dirty="0"/>
              <a:t>uá trình khai phá, trích xuất, khai thác và sử dụng những dữ liệu có giá trị tiềm ẩn từ bên </a:t>
            </a:r>
            <a:r>
              <a:rPr lang="en-US" sz="1800" dirty="0" err="1"/>
              <a:t>trong</a:t>
            </a:r>
            <a:r>
              <a:rPr lang="en-US" sz="1800" dirty="0"/>
              <a:t> CSDL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5020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4326291" y="306432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QUÁ TRÌNH KHAI PHÁ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38125" y="1259520"/>
            <a:ext cx="2619375" cy="436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1.Thu thập  </a:t>
            </a:r>
            <a:r>
              <a:rPr lang="en" dirty="0"/>
              <a:t>dữ liệu</a:t>
            </a:r>
            <a:endParaRPr dirty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83" y="1076845"/>
            <a:ext cx="4856018" cy="3512820"/>
          </a:xfrm>
          <a:prstGeom prst="rect">
            <a:avLst/>
          </a:prstGeom>
        </p:spPr>
      </p:pic>
      <p:sp>
        <p:nvSpPr>
          <p:cNvPr id="10" name="Google Shape;420;p44"/>
          <p:cNvSpPr/>
          <p:nvPr/>
        </p:nvSpPr>
        <p:spPr>
          <a:xfrm>
            <a:off x="3846183" y="1084890"/>
            <a:ext cx="4856018" cy="35128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C187FC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25;p35">
            <a:extLst>
              <a:ext uri="{FF2B5EF4-FFF2-40B4-BE49-F238E27FC236}">
                <a16:creationId xmlns:a16="http://schemas.microsoft.com/office/drawing/2014/main" id="{CA9C67CC-0D18-4D28-946A-C4A99E265CD3}"/>
              </a:ext>
            </a:extLst>
          </p:cNvPr>
          <p:cNvSpPr txBox="1">
            <a:spLocks/>
          </p:cNvSpPr>
          <p:nvPr/>
        </p:nvSpPr>
        <p:spPr>
          <a:xfrm>
            <a:off x="238124" y="1802686"/>
            <a:ext cx="2619375" cy="4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dirty="0"/>
              <a:t>2.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1" name="Google Shape;225;p35">
            <a:extLst>
              <a:ext uri="{FF2B5EF4-FFF2-40B4-BE49-F238E27FC236}">
                <a16:creationId xmlns:a16="http://schemas.microsoft.com/office/drawing/2014/main" id="{98FBDB38-F0E0-4A37-BB3D-4445B60EDACB}"/>
              </a:ext>
            </a:extLst>
          </p:cNvPr>
          <p:cNvSpPr txBox="1">
            <a:spLocks/>
          </p:cNvSpPr>
          <p:nvPr/>
        </p:nvSpPr>
        <p:spPr>
          <a:xfrm>
            <a:off x="238124" y="2289730"/>
            <a:ext cx="2619375" cy="4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dirty="0"/>
              <a:t>3.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sạch</a:t>
            </a:r>
            <a:r>
              <a:rPr lang="en-US" dirty="0" smtClean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2" name="Google Shape;225;p35">
            <a:extLst>
              <a:ext uri="{FF2B5EF4-FFF2-40B4-BE49-F238E27FC236}">
                <a16:creationId xmlns:a16="http://schemas.microsoft.com/office/drawing/2014/main" id="{69F8039B-38F0-4110-A214-4D91192F0F38}"/>
              </a:ext>
            </a:extLst>
          </p:cNvPr>
          <p:cNvSpPr txBox="1">
            <a:spLocks/>
          </p:cNvSpPr>
          <p:nvPr/>
        </p:nvSpPr>
        <p:spPr>
          <a:xfrm>
            <a:off x="206517" y="2840479"/>
            <a:ext cx="2921114" cy="4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dirty="0"/>
              <a:t>4.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3" name="Google Shape;225;p35">
            <a:extLst>
              <a:ext uri="{FF2B5EF4-FFF2-40B4-BE49-F238E27FC236}">
                <a16:creationId xmlns:a16="http://schemas.microsoft.com/office/drawing/2014/main" id="{8048252C-F471-46EC-85CE-CF207CA5BD7F}"/>
              </a:ext>
            </a:extLst>
          </p:cNvPr>
          <p:cNvSpPr txBox="1">
            <a:spLocks/>
          </p:cNvSpPr>
          <p:nvPr/>
        </p:nvSpPr>
        <p:spPr>
          <a:xfrm>
            <a:off x="295275" y="3442020"/>
            <a:ext cx="2883014" cy="4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dirty="0"/>
              <a:t>5.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4" name="Google Shape;225;p35">
            <a:extLst>
              <a:ext uri="{FF2B5EF4-FFF2-40B4-BE49-F238E27FC236}">
                <a16:creationId xmlns:a16="http://schemas.microsoft.com/office/drawing/2014/main" id="{A1DBEA79-4286-47FC-BC6E-8D636CC2485D}"/>
              </a:ext>
            </a:extLst>
          </p:cNvPr>
          <p:cNvSpPr txBox="1">
            <a:spLocks/>
          </p:cNvSpPr>
          <p:nvPr/>
        </p:nvSpPr>
        <p:spPr>
          <a:xfrm>
            <a:off x="-180975" y="4043561"/>
            <a:ext cx="2619375" cy="4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dirty="0"/>
              <a:t>6.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 smtClean="0"/>
              <a:t>giá</a:t>
            </a:r>
            <a:endParaRPr lang="en-US" dirty="0"/>
          </a:p>
        </p:txBody>
      </p:sp>
      <p:sp>
        <p:nvSpPr>
          <p:cNvPr id="15" name="Google Shape;225;p35">
            <a:extLst>
              <a:ext uri="{FF2B5EF4-FFF2-40B4-BE49-F238E27FC236}">
                <a16:creationId xmlns:a16="http://schemas.microsoft.com/office/drawing/2014/main" id="{24FAF851-420D-48D6-A660-7192E8CC590F}"/>
              </a:ext>
            </a:extLst>
          </p:cNvPr>
          <p:cNvSpPr txBox="1">
            <a:spLocks/>
          </p:cNvSpPr>
          <p:nvPr/>
        </p:nvSpPr>
        <p:spPr>
          <a:xfrm>
            <a:off x="238124" y="4570196"/>
            <a:ext cx="2619375" cy="4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LUẬT KẾT HỢP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LUẬT KẾT HỢP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4413660" y="1260235"/>
            <a:ext cx="4320765" cy="1379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vi-VN" dirty="0"/>
              <a:t>Có 40% số người mua quyển "Các khái niệm và </a:t>
            </a:r>
            <a:r>
              <a:rPr lang="vi-VN" dirty="0" smtClean="0"/>
              <a:t>kỹ </a:t>
            </a:r>
            <a:r>
              <a:rPr lang="vi-VN" dirty="0"/>
              <a:t>thuật khai phá dữ liệu" thì đồng thời mua quyển "Hệ quản trị cơ sở dữ liệu"</a:t>
            </a:r>
            <a:endParaRPr dirty="0"/>
          </a:p>
        </p:txBody>
      </p:sp>
      <p:sp>
        <p:nvSpPr>
          <p:cNvPr id="9" name="Google Shape;225;p35">
            <a:extLst>
              <a:ext uri="{FF2B5EF4-FFF2-40B4-BE49-F238E27FC236}">
                <a16:creationId xmlns:a16="http://schemas.microsoft.com/office/drawing/2014/main" id="{CA9C67CC-0D18-4D28-946A-C4A99E265CD3}"/>
              </a:ext>
            </a:extLst>
          </p:cNvPr>
          <p:cNvSpPr txBox="1">
            <a:spLocks/>
          </p:cNvSpPr>
          <p:nvPr/>
        </p:nvSpPr>
        <p:spPr>
          <a:xfrm>
            <a:off x="5656190" y="2290757"/>
            <a:ext cx="2619375" cy="4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just"/>
            <a:endParaRPr lang="en-US" dirty="0"/>
          </a:p>
        </p:txBody>
      </p:sp>
      <p:sp>
        <p:nvSpPr>
          <p:cNvPr id="11" name="Google Shape;225;p35">
            <a:extLst>
              <a:ext uri="{FF2B5EF4-FFF2-40B4-BE49-F238E27FC236}">
                <a16:creationId xmlns:a16="http://schemas.microsoft.com/office/drawing/2014/main" id="{98FBDB38-F0E0-4A37-BB3D-4445B60EDACB}"/>
              </a:ext>
            </a:extLst>
          </p:cNvPr>
          <p:cNvSpPr txBox="1">
            <a:spLocks/>
          </p:cNvSpPr>
          <p:nvPr/>
        </p:nvSpPr>
        <p:spPr>
          <a:xfrm>
            <a:off x="4413660" y="2857316"/>
            <a:ext cx="4320765" cy="137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just"/>
            <a:r>
              <a:rPr lang="en-US" dirty="0"/>
              <a:t>- </a:t>
            </a:r>
            <a:r>
              <a:rPr lang="vi-VN" dirty="0"/>
              <a:t>Có 25% số người mua quyển "Các khái niệm và kỹ thuật khai phá dữ liệu" thì đồng thời mua quyển "Kho dữ liệu".</a:t>
            </a:r>
            <a:endParaRPr lang="en-US" dirty="0"/>
          </a:p>
        </p:txBody>
      </p:sp>
      <p:pic>
        <p:nvPicPr>
          <p:cNvPr id="16" name="Picture 2" descr="Association Rule Mining |">
            <a:extLst>
              <a:ext uri="{FF2B5EF4-FFF2-40B4-BE49-F238E27FC236}">
                <a16:creationId xmlns:a16="http://schemas.microsoft.com/office/drawing/2014/main" id="{7F09D036-6C2D-4E1C-BB8B-C1F1E69F2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" y="1601797"/>
            <a:ext cx="4236870" cy="22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6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1618" y="226467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/>
            <a:r>
              <a:rPr lang="en-US" altLang="en-US" sz="2000" b="1" dirty="0" err="1">
                <a:latin typeface="Exo 2" panose="020B0604020202020204" charset="0"/>
              </a:rPr>
              <a:t>Itemset</a:t>
            </a:r>
            <a:r>
              <a:rPr lang="en-US" altLang="en-US" sz="2000" b="1" dirty="0">
                <a:latin typeface="Exo 2" panose="020B0604020202020204" charset="0"/>
              </a:rPr>
              <a:t>	</a:t>
            </a:r>
          </a:p>
          <a:p>
            <a:pPr marL="342900" indent="-342900"/>
            <a:r>
              <a:rPr lang="en-US" altLang="en-US" sz="2000" b="1" dirty="0">
                <a:latin typeface="Exo 2" panose="020B0604020202020204" charset="0"/>
              </a:rPr>
              <a:t>	</a:t>
            </a:r>
            <a:r>
              <a:rPr lang="en-US" altLang="en-US" sz="1800" dirty="0" err="1">
                <a:latin typeface="Exo 2" panose="020B0604020202020204" charset="0"/>
              </a:rPr>
              <a:t>Tập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các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giao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dịch</a:t>
            </a:r>
            <a:endParaRPr lang="en-US" altLang="en-US" sz="1800" dirty="0">
              <a:latin typeface="Exo 2" panose="020B0604020202020204" charset="0"/>
            </a:endParaRPr>
          </a:p>
          <a:p>
            <a:pPr marL="342900" indent="-342900"/>
            <a:r>
              <a:rPr lang="en-US" altLang="en-US" sz="1800" dirty="0">
                <a:latin typeface="Exo 2" panose="020B0604020202020204" charset="0"/>
              </a:rPr>
              <a:t>            </a:t>
            </a:r>
            <a:r>
              <a:rPr lang="en-US" altLang="en-US" sz="1800" dirty="0" err="1">
                <a:latin typeface="Exo 2" panose="020B0604020202020204" charset="0"/>
              </a:rPr>
              <a:t>Ví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dụ</a:t>
            </a:r>
            <a:r>
              <a:rPr lang="en-US" altLang="en-US" sz="1800" dirty="0">
                <a:latin typeface="Exo 2" panose="020B0604020202020204" charset="0"/>
              </a:rPr>
              <a:t>: {Milk, Bread, Diaper}</a:t>
            </a:r>
          </a:p>
          <a:p>
            <a:pPr marL="342900" indent="-342900"/>
            <a:endParaRPr lang="en-US" altLang="en-US" sz="1800" dirty="0">
              <a:latin typeface="Exo 2" panose="020B0604020202020204" charset="0"/>
            </a:endParaRPr>
          </a:p>
          <a:p>
            <a:pPr marL="342900" indent="-342900"/>
            <a:r>
              <a:rPr lang="en-US" altLang="en-US" sz="2000" b="1" dirty="0">
                <a:latin typeface="Exo 2" panose="020B0604020202020204" charset="0"/>
              </a:rPr>
              <a:t>Support count (</a:t>
            </a:r>
            <a:r>
              <a:rPr lang="en-US" altLang="en-US" sz="2000" b="1" dirty="0">
                <a:latin typeface="Exo 2" panose="020B0604020202020204" charset="0"/>
                <a:sym typeface="Symbol" pitchFamily="18" charset="2"/>
              </a:rPr>
              <a:t>)</a:t>
            </a:r>
          </a:p>
          <a:p>
            <a:pPr marL="342900" indent="-342900"/>
            <a:r>
              <a:rPr lang="en-US" altLang="en-US" sz="2000" b="1" dirty="0">
                <a:latin typeface="Exo 2" panose="020B0604020202020204" charset="0"/>
                <a:sym typeface="Symbol" pitchFamily="18" charset="2"/>
              </a:rPr>
              <a:t>	 </a:t>
            </a:r>
            <a:r>
              <a:rPr lang="en-US" altLang="en-US" sz="1800" dirty="0" err="1">
                <a:latin typeface="Exo 2" panose="020B0604020202020204" charset="0"/>
                <a:sym typeface="Symbol" pitchFamily="18" charset="2"/>
              </a:rPr>
              <a:t>Số</a:t>
            </a:r>
            <a:r>
              <a:rPr lang="en-US" altLang="en-US" sz="1800" dirty="0">
                <a:latin typeface="Exo 2" panose="020B0604020202020204" charset="0"/>
                <a:sym typeface="Symbol" pitchFamily="18" charset="2"/>
              </a:rPr>
              <a:t> </a:t>
            </a:r>
            <a:r>
              <a:rPr lang="en-US" sz="1800" dirty="0" err="1">
                <a:latin typeface="Exo 2" panose="020B0604020202020204" charset="0"/>
              </a:rPr>
              <a:t>lần</a:t>
            </a:r>
            <a:r>
              <a:rPr lang="en-US" sz="1800" dirty="0">
                <a:latin typeface="Exo 2" panose="020B0604020202020204" charset="0"/>
              </a:rPr>
              <a:t> </a:t>
            </a:r>
            <a:r>
              <a:rPr lang="en-US" sz="1800" dirty="0" err="1">
                <a:latin typeface="Exo 2" panose="020B0604020202020204" charset="0"/>
              </a:rPr>
              <a:t>xuất</a:t>
            </a:r>
            <a:r>
              <a:rPr lang="en-US" sz="1800" dirty="0">
                <a:latin typeface="Exo 2" panose="020B0604020202020204" charset="0"/>
              </a:rPr>
              <a:t> </a:t>
            </a:r>
            <a:r>
              <a:rPr lang="en-US" sz="1800" dirty="0" err="1">
                <a:latin typeface="Exo 2" panose="020B0604020202020204" charset="0"/>
              </a:rPr>
              <a:t>hiện</a:t>
            </a:r>
            <a:r>
              <a:rPr lang="en-US" sz="1800" dirty="0">
                <a:latin typeface="Exo 2" panose="020B0604020202020204" charset="0"/>
              </a:rPr>
              <a:t> </a:t>
            </a:r>
            <a:r>
              <a:rPr lang="en-US" sz="1800" dirty="0" err="1">
                <a:latin typeface="Exo 2" panose="020B0604020202020204" charset="0"/>
              </a:rPr>
              <a:t>của</a:t>
            </a:r>
            <a:r>
              <a:rPr lang="en-US" sz="1800" dirty="0">
                <a:latin typeface="Exo 2" panose="020B0604020202020204" charset="0"/>
              </a:rPr>
              <a:t> </a:t>
            </a:r>
            <a:r>
              <a:rPr lang="en-US" sz="1800" dirty="0" err="1">
                <a:latin typeface="Exo 2" panose="020B0604020202020204" charset="0"/>
              </a:rPr>
              <a:t>một</a:t>
            </a:r>
            <a:r>
              <a:rPr lang="en-US" sz="1800" dirty="0">
                <a:latin typeface="Exo 2" panose="020B0604020202020204" charset="0"/>
              </a:rPr>
              <a:t> </a:t>
            </a:r>
            <a:r>
              <a:rPr lang="en-US" sz="1800" dirty="0" err="1">
                <a:latin typeface="Exo 2" panose="020B0604020202020204" charset="0"/>
              </a:rPr>
              <a:t>tập</a:t>
            </a:r>
            <a:r>
              <a:rPr lang="en-US" sz="1800" dirty="0">
                <a:latin typeface="Exo 2" panose="020B0604020202020204" charset="0"/>
              </a:rPr>
              <a:t> </a:t>
            </a:r>
            <a:r>
              <a:rPr lang="en-US" sz="1800" dirty="0" err="1">
                <a:latin typeface="Exo 2" panose="020B0604020202020204" charset="0"/>
              </a:rPr>
              <a:t>mục</a:t>
            </a:r>
            <a:endParaRPr lang="en-US" sz="1800" dirty="0">
              <a:latin typeface="Exo 2" panose="020B0604020202020204" charset="0"/>
            </a:endParaRPr>
          </a:p>
          <a:p>
            <a:pPr marL="342900" indent="-342900"/>
            <a:r>
              <a:rPr lang="en-US" altLang="en-US" sz="1800" dirty="0">
                <a:latin typeface="Exo 2" panose="020B0604020202020204" charset="0"/>
              </a:rPr>
              <a:t>	      </a:t>
            </a:r>
            <a:r>
              <a:rPr lang="en-US" altLang="en-US" sz="1800" dirty="0" err="1">
                <a:latin typeface="Exo 2" panose="020B0604020202020204" charset="0"/>
              </a:rPr>
              <a:t>Ví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dụ</a:t>
            </a:r>
            <a:r>
              <a:rPr lang="en-US" altLang="en-US" sz="1800" dirty="0">
                <a:latin typeface="Exo 2" panose="020B0604020202020204" charset="0"/>
              </a:rPr>
              <a:t>: </a:t>
            </a:r>
            <a:r>
              <a:rPr lang="en-US" altLang="en-US" sz="1800" dirty="0">
                <a:latin typeface="Exo 2" panose="020B0604020202020204" charset="0"/>
                <a:sym typeface="Symbol" pitchFamily="18" charset="2"/>
              </a:rPr>
              <a:t>({Milk, </a:t>
            </a:r>
            <a:r>
              <a:rPr lang="en-US" altLang="en-US" sz="1800" dirty="0" err="1">
                <a:latin typeface="Exo 2" panose="020B0604020202020204" charset="0"/>
                <a:sym typeface="Symbol" pitchFamily="18" charset="2"/>
              </a:rPr>
              <a:t>Bread,Diaper</a:t>
            </a:r>
            <a:r>
              <a:rPr lang="en-US" altLang="en-US" sz="1800" dirty="0">
                <a:latin typeface="Exo 2" panose="020B0604020202020204" charset="0"/>
                <a:sym typeface="Symbol" pitchFamily="18" charset="2"/>
              </a:rPr>
              <a:t>}) = 2 </a:t>
            </a:r>
          </a:p>
          <a:p>
            <a:pPr marL="342900" indent="-342900"/>
            <a:endParaRPr lang="en-US" altLang="en-US" sz="1800" dirty="0">
              <a:latin typeface="Exo 2" panose="020B0604020202020204" charset="0"/>
            </a:endParaRPr>
          </a:p>
          <a:p>
            <a:pPr marL="342900" indent="-342900"/>
            <a:r>
              <a:rPr lang="en-US" altLang="en-US" sz="2000" b="1" dirty="0">
                <a:latin typeface="Exo 2" panose="020B0604020202020204" charset="0"/>
              </a:rPr>
              <a:t>Support</a:t>
            </a:r>
          </a:p>
          <a:p>
            <a:pPr marL="342900" indent="-342900"/>
            <a:r>
              <a:rPr lang="en-US" altLang="en-US" sz="2000" b="1" dirty="0">
                <a:latin typeface="Exo 2" panose="020B0604020202020204" charset="0"/>
              </a:rPr>
              <a:t>  	</a:t>
            </a:r>
            <a:r>
              <a:rPr lang="en-US" altLang="en-US" sz="1800" dirty="0" err="1">
                <a:latin typeface="Exo 2" panose="020B0604020202020204" charset="0"/>
              </a:rPr>
              <a:t>Tỷ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lệ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xuất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hiện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của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một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tập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mục</a:t>
            </a:r>
            <a:endParaRPr lang="en-US" altLang="en-US" sz="1800" dirty="0">
              <a:latin typeface="Exo 2" panose="020B0604020202020204" charset="0"/>
            </a:endParaRPr>
          </a:p>
          <a:p>
            <a:pPr marL="742950" lvl="1" indent="-285750"/>
            <a:r>
              <a:rPr lang="en-US" altLang="en-US" sz="1800" dirty="0">
                <a:latin typeface="Exo 2" panose="020B0604020202020204" charset="0"/>
              </a:rPr>
              <a:t>    </a:t>
            </a:r>
            <a:r>
              <a:rPr lang="en-US" altLang="en-US" sz="1800" dirty="0" err="1">
                <a:latin typeface="Exo 2" panose="020B0604020202020204" charset="0"/>
              </a:rPr>
              <a:t>Ví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dụ</a:t>
            </a:r>
            <a:r>
              <a:rPr lang="en-US" altLang="en-US" sz="1800" dirty="0">
                <a:latin typeface="Exo 2" panose="020B0604020202020204" charset="0"/>
              </a:rPr>
              <a:t>: s({Milk, Bread, Diaper}) = 2/5</a:t>
            </a:r>
          </a:p>
          <a:p>
            <a:pPr marL="742950" lvl="1" indent="-285750"/>
            <a:endParaRPr lang="en-US" altLang="en-US" sz="1800" dirty="0">
              <a:latin typeface="Exo 2" panose="020B0604020202020204" charset="0"/>
            </a:endParaRPr>
          </a:p>
          <a:p>
            <a:pPr marL="342900" indent="-342900"/>
            <a:r>
              <a:rPr lang="en-US" sz="2000" b="1" i="1" dirty="0">
                <a:latin typeface="Exo 2" panose="020B0604020202020204" charset="0"/>
              </a:rPr>
              <a:t>Frequent </a:t>
            </a:r>
            <a:r>
              <a:rPr lang="en-US" sz="2000" b="1" i="1" dirty="0" err="1">
                <a:latin typeface="Exo 2" panose="020B0604020202020204" charset="0"/>
              </a:rPr>
              <a:t>Itemset</a:t>
            </a:r>
            <a:endParaRPr lang="en-US" sz="2000" b="1" i="1" dirty="0">
              <a:latin typeface="Exo 2" panose="020B0604020202020204" charset="0"/>
            </a:endParaRPr>
          </a:p>
          <a:p>
            <a:pPr marL="342900" indent="-342900"/>
            <a:r>
              <a:rPr lang="en-US" altLang="en-US" sz="2000" b="1" i="1" dirty="0">
                <a:latin typeface="Exo 2" panose="020B0604020202020204" charset="0"/>
              </a:rPr>
              <a:t>	</a:t>
            </a:r>
            <a:r>
              <a:rPr lang="en-US" altLang="en-US" sz="1800" dirty="0" err="1">
                <a:latin typeface="Exo 2" panose="020B0604020202020204" charset="0"/>
              </a:rPr>
              <a:t>Tập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mục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có</a:t>
            </a:r>
            <a:r>
              <a:rPr lang="en-US" altLang="en-US" sz="1800" dirty="0">
                <a:latin typeface="Exo 2" panose="020B0604020202020204" charset="0"/>
              </a:rPr>
              <a:t> Support </a:t>
            </a:r>
            <a:r>
              <a:rPr lang="en-US" altLang="en-US" sz="1800" dirty="0" err="1">
                <a:latin typeface="Exo 2" panose="020B0604020202020204" charset="0"/>
              </a:rPr>
              <a:t>lớn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hơn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hoặc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bằng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ngưỡng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minsup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cho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trước</a:t>
            </a:r>
            <a:r>
              <a:rPr lang="en-US" altLang="en-US" sz="1800" dirty="0">
                <a:latin typeface="Exo 2" panose="020B0604020202020204" charset="0"/>
              </a:rPr>
              <a:t>.</a:t>
            </a:r>
          </a:p>
          <a:p>
            <a:pPr marL="342900" indent="-342900"/>
            <a:r>
              <a:rPr lang="en-US" altLang="en-US" sz="1800" b="1" dirty="0">
                <a:latin typeface="Exo 2" panose="020B0604020202020204" charset="0"/>
              </a:rPr>
              <a:t>	      </a:t>
            </a:r>
            <a:r>
              <a:rPr lang="en-US" altLang="en-US" sz="1800" dirty="0" err="1">
                <a:latin typeface="Exo 2" panose="020B0604020202020204" charset="0"/>
              </a:rPr>
              <a:t>Ví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dụ</a:t>
            </a:r>
            <a:r>
              <a:rPr lang="en-US" altLang="en-US" sz="1800" dirty="0">
                <a:latin typeface="Exo 2" panose="020B0604020202020204" charset="0"/>
              </a:rPr>
              <a:t>: </a:t>
            </a:r>
            <a:r>
              <a:rPr lang="en-US" altLang="en-US" sz="1800" dirty="0" err="1">
                <a:latin typeface="Exo 2" panose="020B0604020202020204" charset="0"/>
              </a:rPr>
              <a:t>minsup</a:t>
            </a:r>
            <a:r>
              <a:rPr lang="en-US" altLang="en-US" sz="1800" dirty="0">
                <a:latin typeface="Exo 2" panose="020B0604020202020204" charset="0"/>
              </a:rPr>
              <a:t>=0.4</a:t>
            </a:r>
          </a:p>
          <a:p>
            <a:pPr marL="342900" indent="-342900"/>
            <a:endParaRPr lang="en-US" altLang="en-US" sz="1800" dirty="0">
              <a:latin typeface="Exo 2" panose="020B0604020202020204" charset="0"/>
            </a:endParaRPr>
          </a:p>
          <a:p>
            <a:r>
              <a:rPr lang="en-US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281" y="590896"/>
            <a:ext cx="4458448" cy="26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6832" y="220098"/>
            <a:ext cx="4572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/>
            <a:r>
              <a:rPr lang="en-US" altLang="en-US" sz="2000" b="1" dirty="0">
                <a:latin typeface="Exo 2" panose="020B0604020202020204" charset="0"/>
              </a:rPr>
              <a:t>Association Rule	</a:t>
            </a:r>
          </a:p>
          <a:p>
            <a:pPr marL="342900" indent="-342900"/>
            <a:r>
              <a:rPr lang="en-US" altLang="en-US" sz="2000" b="1" dirty="0">
                <a:latin typeface="Exo 2" panose="020B0604020202020204" charset="0"/>
              </a:rPr>
              <a:t>	</a:t>
            </a:r>
            <a:r>
              <a:rPr lang="en-US" altLang="en-US" sz="1800" dirty="0" err="1">
                <a:latin typeface="Exo 2" panose="020B0604020202020204" charset="0"/>
              </a:rPr>
              <a:t>Một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luật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kết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hợp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giữa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các</a:t>
            </a:r>
            <a:r>
              <a:rPr lang="en-US" altLang="en-US" sz="1800" dirty="0">
                <a:latin typeface="Exo 2" panose="020B0604020202020204" charset="0"/>
              </a:rPr>
              <a:t> item {X=&gt;Y}</a:t>
            </a:r>
          </a:p>
          <a:p>
            <a:pPr marL="342900" indent="-342900"/>
            <a:r>
              <a:rPr lang="en-US" altLang="en-US" sz="1800" dirty="0">
                <a:latin typeface="Exo 2" panose="020B0604020202020204" charset="0"/>
              </a:rPr>
              <a:t>            </a:t>
            </a:r>
            <a:r>
              <a:rPr lang="en-US" altLang="en-US" sz="1800" dirty="0" err="1">
                <a:latin typeface="Exo 2" panose="020B0604020202020204" charset="0"/>
              </a:rPr>
              <a:t>Ví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dụ</a:t>
            </a:r>
            <a:r>
              <a:rPr lang="en-US" altLang="en-US" sz="1800" dirty="0">
                <a:latin typeface="Exo 2" panose="020B0604020202020204" charset="0"/>
              </a:rPr>
              <a:t>: {Milk, Diaper =&gt; Beer}</a:t>
            </a:r>
          </a:p>
          <a:p>
            <a:pPr marL="342900" indent="-342900"/>
            <a:endParaRPr lang="en-US" altLang="en-US" sz="1800" dirty="0">
              <a:latin typeface="Exo 2" panose="020B0604020202020204" charset="0"/>
            </a:endParaRPr>
          </a:p>
          <a:p>
            <a:pPr marL="342900" indent="-342900"/>
            <a:r>
              <a:rPr lang="en-US" altLang="en-US" sz="2000" b="1" dirty="0">
                <a:latin typeface="Exo 2" panose="020B0604020202020204" charset="0"/>
              </a:rPr>
              <a:t>Support</a:t>
            </a:r>
          </a:p>
          <a:p>
            <a:pPr marL="342900" indent="-342900"/>
            <a:r>
              <a:rPr lang="en-US" altLang="en-US" sz="2000" b="1" dirty="0">
                <a:latin typeface="Exo 2" panose="020B0604020202020204" charset="0"/>
              </a:rPr>
              <a:t>  	</a:t>
            </a:r>
            <a:r>
              <a:rPr lang="en-US" altLang="en-US" sz="1800" dirty="0" err="1">
                <a:latin typeface="Exo 2" panose="020B0604020202020204" charset="0"/>
              </a:rPr>
              <a:t>Tỷ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lệ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xuất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hiện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của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một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tập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kết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hợp</a:t>
            </a:r>
            <a:endParaRPr lang="en-US" altLang="en-US" sz="1800" dirty="0">
              <a:latin typeface="Exo 2" panose="020B0604020202020204" charset="0"/>
            </a:endParaRPr>
          </a:p>
          <a:p>
            <a:pPr marL="742950" lvl="1" indent="-285750"/>
            <a:r>
              <a:rPr lang="en-US" altLang="en-US" sz="1800" dirty="0">
                <a:latin typeface="Exo 2" panose="020B0604020202020204" charset="0"/>
              </a:rPr>
              <a:t>    </a:t>
            </a:r>
            <a:r>
              <a:rPr lang="en-US" altLang="en-US" sz="1800" dirty="0" err="1">
                <a:latin typeface="Exo 2" panose="020B0604020202020204" charset="0"/>
              </a:rPr>
              <a:t>Ví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dụ</a:t>
            </a:r>
            <a:r>
              <a:rPr lang="en-US" altLang="en-US" sz="1800" dirty="0">
                <a:latin typeface="Exo 2" panose="020B0604020202020204" charset="0"/>
              </a:rPr>
              <a:t>: s({Milk, Diaper =&gt; Beer}) = 2/5</a:t>
            </a:r>
          </a:p>
          <a:p>
            <a:pPr marL="742950" lvl="1" indent="-285750"/>
            <a:endParaRPr lang="en-US" altLang="en-US" sz="1800" dirty="0">
              <a:latin typeface="Exo 2" panose="020B0604020202020204" charset="0"/>
            </a:endParaRPr>
          </a:p>
          <a:p>
            <a:pPr marL="742950" lvl="1" indent="-285750"/>
            <a:endParaRPr lang="en-US" altLang="en-US" sz="1800" dirty="0">
              <a:latin typeface="Exo 2" panose="020B0604020202020204" charset="0"/>
            </a:endParaRPr>
          </a:p>
          <a:p>
            <a:pPr marL="742950" lvl="1" indent="-285750"/>
            <a:endParaRPr lang="en-US" altLang="en-US" sz="1800" dirty="0">
              <a:latin typeface="Exo 2" panose="020B0604020202020204" charset="0"/>
            </a:endParaRPr>
          </a:p>
          <a:p>
            <a:pPr marL="342900" indent="-342900"/>
            <a:r>
              <a:rPr lang="en-US" sz="2000" b="1" i="1" dirty="0">
                <a:latin typeface="Exo 2" panose="020B0604020202020204" charset="0"/>
              </a:rPr>
              <a:t>Confident</a:t>
            </a:r>
          </a:p>
          <a:p>
            <a:pPr marL="342900" indent="-342900"/>
            <a:r>
              <a:rPr lang="en-US" altLang="en-US" sz="2000" b="1" i="1" dirty="0">
                <a:latin typeface="Exo 2" panose="020B0604020202020204" charset="0"/>
              </a:rPr>
              <a:t>	</a:t>
            </a:r>
            <a:r>
              <a:rPr lang="en-US" altLang="en-US" sz="2000" dirty="0" err="1">
                <a:latin typeface="Exo 2" panose="020B0604020202020204" charset="0"/>
              </a:rPr>
              <a:t>Xác</a:t>
            </a:r>
            <a:r>
              <a:rPr lang="en-US" altLang="en-US" sz="2000" dirty="0">
                <a:latin typeface="Exo 2" panose="020B0604020202020204" charset="0"/>
              </a:rPr>
              <a:t> </a:t>
            </a:r>
            <a:r>
              <a:rPr lang="en-US" altLang="en-US" sz="2000" dirty="0" err="1">
                <a:latin typeface="Exo 2" panose="020B0604020202020204" charset="0"/>
              </a:rPr>
              <a:t>suất</a:t>
            </a:r>
            <a:r>
              <a:rPr lang="en-US" altLang="en-US" sz="2000" dirty="0">
                <a:latin typeface="Exo 2" panose="020B0604020202020204" charset="0"/>
              </a:rPr>
              <a:t> </a:t>
            </a:r>
            <a:r>
              <a:rPr lang="en-US" altLang="en-US" sz="2000" dirty="0" err="1">
                <a:latin typeface="Exo 2" panose="020B0604020202020204" charset="0"/>
              </a:rPr>
              <a:t>xuất</a:t>
            </a:r>
            <a:r>
              <a:rPr lang="en-US" altLang="en-US" sz="2000" dirty="0">
                <a:latin typeface="Exo 2" panose="020B0604020202020204" charset="0"/>
              </a:rPr>
              <a:t> </a:t>
            </a:r>
            <a:r>
              <a:rPr lang="en-US" altLang="en-US" sz="2000" dirty="0" err="1">
                <a:latin typeface="Exo 2" panose="020B0604020202020204" charset="0"/>
              </a:rPr>
              <a:t>hiện</a:t>
            </a:r>
            <a:r>
              <a:rPr lang="en-US" altLang="en-US" sz="2000" dirty="0">
                <a:latin typeface="Exo 2" panose="020B0604020202020204" charset="0"/>
              </a:rPr>
              <a:t> </a:t>
            </a:r>
            <a:r>
              <a:rPr lang="en-US" altLang="en-US" sz="2000" dirty="0" err="1">
                <a:latin typeface="Exo 2" panose="020B0604020202020204" charset="0"/>
              </a:rPr>
              <a:t>của</a:t>
            </a:r>
            <a:r>
              <a:rPr lang="en-US" altLang="en-US" sz="2000" dirty="0">
                <a:latin typeface="Exo 2" panose="020B0604020202020204" charset="0"/>
              </a:rPr>
              <a:t> Y </a:t>
            </a:r>
            <a:r>
              <a:rPr lang="en-US" altLang="en-US" sz="2000" dirty="0" err="1">
                <a:latin typeface="Exo 2" panose="020B0604020202020204" charset="0"/>
              </a:rPr>
              <a:t>trong</a:t>
            </a:r>
            <a:r>
              <a:rPr lang="en-US" altLang="en-US" sz="2000" dirty="0">
                <a:latin typeface="Exo 2" panose="020B0604020202020204" charset="0"/>
              </a:rPr>
              <a:t> </a:t>
            </a:r>
            <a:r>
              <a:rPr lang="en-US" altLang="en-US" sz="2000" dirty="0" err="1">
                <a:latin typeface="Exo 2" panose="020B0604020202020204" charset="0"/>
              </a:rPr>
              <a:t>các</a:t>
            </a:r>
            <a:r>
              <a:rPr lang="en-US" altLang="en-US" sz="2000" dirty="0">
                <a:latin typeface="Exo 2" panose="020B0604020202020204" charset="0"/>
              </a:rPr>
              <a:t> </a:t>
            </a:r>
            <a:r>
              <a:rPr lang="en-US" altLang="en-US" sz="2000" dirty="0" err="1">
                <a:latin typeface="Exo 2" panose="020B0604020202020204" charset="0"/>
              </a:rPr>
              <a:t>giao</a:t>
            </a:r>
            <a:r>
              <a:rPr lang="en-US" altLang="en-US" sz="2000" dirty="0">
                <a:latin typeface="Exo 2" panose="020B0604020202020204" charset="0"/>
              </a:rPr>
              <a:t> </a:t>
            </a:r>
            <a:r>
              <a:rPr lang="en-US" altLang="en-US" sz="2000" dirty="0" err="1">
                <a:latin typeface="Exo 2" panose="020B0604020202020204" charset="0"/>
              </a:rPr>
              <a:t>dịch</a:t>
            </a:r>
            <a:r>
              <a:rPr lang="en-US" altLang="en-US" sz="2000" dirty="0">
                <a:latin typeface="Exo 2" panose="020B0604020202020204" charset="0"/>
              </a:rPr>
              <a:t> </a:t>
            </a:r>
            <a:r>
              <a:rPr lang="en-US" altLang="en-US" sz="2000" dirty="0" err="1">
                <a:latin typeface="Exo 2" panose="020B0604020202020204" charset="0"/>
              </a:rPr>
              <a:t>chứa</a:t>
            </a:r>
            <a:r>
              <a:rPr lang="en-US" altLang="en-US" sz="2000" dirty="0">
                <a:latin typeface="Exo 2" panose="020B0604020202020204" charset="0"/>
              </a:rPr>
              <a:t> X</a:t>
            </a:r>
            <a:r>
              <a:rPr lang="en-US" altLang="en-US" sz="2000" b="1" i="1" dirty="0">
                <a:latin typeface="Exo 2" panose="020B0604020202020204" charset="0"/>
              </a:rPr>
              <a:t>	</a:t>
            </a:r>
          </a:p>
          <a:p>
            <a:pPr marL="342900" indent="-342900"/>
            <a:r>
              <a:rPr lang="en-US" altLang="en-US" sz="1800" b="1" dirty="0">
                <a:latin typeface="Exo 2" panose="020B0604020202020204" charset="0"/>
              </a:rPr>
              <a:t>	      </a:t>
            </a:r>
            <a:r>
              <a:rPr lang="en-US" altLang="en-US" sz="1800" dirty="0" err="1">
                <a:latin typeface="Exo 2" panose="020B0604020202020204" charset="0"/>
              </a:rPr>
              <a:t>Ví</a:t>
            </a:r>
            <a:r>
              <a:rPr lang="en-US" altLang="en-US" sz="1800" dirty="0">
                <a:latin typeface="Exo 2" panose="020B0604020202020204" charset="0"/>
              </a:rPr>
              <a:t> </a:t>
            </a:r>
            <a:r>
              <a:rPr lang="en-US" altLang="en-US" sz="1800" dirty="0" err="1">
                <a:latin typeface="Exo 2" panose="020B0604020202020204" charset="0"/>
              </a:rPr>
              <a:t>dụ</a:t>
            </a:r>
            <a:r>
              <a:rPr lang="en-US" altLang="en-US" sz="1800" dirty="0">
                <a:latin typeface="Exo 2" panose="020B0604020202020204" charset="0"/>
              </a:rPr>
              <a:t>: c({Milk, </a:t>
            </a:r>
            <a:r>
              <a:rPr lang="en-US" altLang="en-US" sz="1800" dirty="0">
                <a:latin typeface="Exo 2" panose="020B0604020202020204" charset="0"/>
                <a:sym typeface="Wingdings" panose="05000000000000000000" pitchFamily="2" charset="2"/>
              </a:rPr>
              <a:t>Diaper =&gt; Beer}) = 2/3</a:t>
            </a:r>
            <a:endParaRPr lang="en-US" altLang="en-US" sz="1800" dirty="0">
              <a:latin typeface="Exo 2" panose="020B0604020202020204" charset="0"/>
            </a:endParaRPr>
          </a:p>
          <a:p>
            <a:pPr marL="342900" indent="-342900"/>
            <a:endParaRPr lang="en-US" altLang="en-US" sz="1800" dirty="0">
              <a:latin typeface="Exo 2" panose="020B0604020202020204" charset="0"/>
            </a:endParaRPr>
          </a:p>
          <a:p>
            <a:r>
              <a:rPr lang="en-US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281" y="590896"/>
            <a:ext cx="4458448" cy="2678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54F13-4644-4B76-96B0-DB360595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91" y="2388988"/>
            <a:ext cx="2581275" cy="619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CF26D-9127-4541-89C6-B6B42DC4F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1" y="4426204"/>
            <a:ext cx="1962150" cy="514350"/>
          </a:xfrm>
          <a:prstGeom prst="rect">
            <a:avLst/>
          </a:prstGeom>
        </p:spPr>
      </p:pic>
      <p:sp>
        <p:nvSpPr>
          <p:cNvPr id="17" name="Text Box 4">
            <a:extLst>
              <a:ext uri="{FF2B5EF4-FFF2-40B4-BE49-F238E27FC236}">
                <a16:creationId xmlns:a16="http://schemas.microsoft.com/office/drawing/2014/main" id="{EADE0491-7E10-4800-ADB7-B3657647A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557" y="3050619"/>
            <a:ext cx="4458448" cy="209288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000" b="0" dirty="0">
              <a:solidFill>
                <a:srgbClr val="CC3300"/>
              </a:solidFill>
              <a:sym typeface="Symbol" pitchFamily="18" charset="2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 dirty="0"/>
              <a:t>{</a:t>
            </a:r>
            <a:r>
              <a:rPr lang="en-US" altLang="en-US" sz="2000" b="0" dirty="0" err="1"/>
              <a:t>Milk,Diaper</a:t>
            </a:r>
            <a:r>
              <a:rPr lang="en-US" altLang="en-US" sz="2000" b="0" dirty="0"/>
              <a:t>}</a:t>
            </a:r>
            <a:r>
              <a:rPr lang="en-US" altLang="en-US" sz="2000" b="0" dirty="0">
                <a:sym typeface="Symbol" pitchFamily="18" charset="2"/>
              </a:rPr>
              <a:t> {Beer} (s=0.4, c=0.67)</a:t>
            </a:r>
            <a:br>
              <a:rPr lang="en-US" altLang="en-US" sz="2000" b="0" dirty="0">
                <a:sym typeface="Symbol" pitchFamily="18" charset="2"/>
              </a:rPr>
            </a:br>
            <a:r>
              <a:rPr lang="en-US" altLang="en-US" sz="2000" b="0" dirty="0"/>
              <a:t>{</a:t>
            </a:r>
            <a:r>
              <a:rPr lang="en-US" altLang="en-US" sz="2000" b="0" dirty="0" err="1"/>
              <a:t>Milk,Beer</a:t>
            </a:r>
            <a:r>
              <a:rPr lang="en-US" altLang="en-US" sz="2000" b="0" dirty="0"/>
              <a:t>}</a:t>
            </a:r>
            <a:r>
              <a:rPr lang="en-US" altLang="en-US" sz="2000" b="0" dirty="0">
                <a:sym typeface="Symbol" pitchFamily="18" charset="2"/>
              </a:rPr>
              <a:t> {Diaper} (s=0.4, c=1.0)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 dirty="0"/>
              <a:t>{</a:t>
            </a:r>
            <a:r>
              <a:rPr lang="en-US" altLang="en-US" sz="2000" b="0" dirty="0" err="1"/>
              <a:t>Diaper,Beer</a:t>
            </a:r>
            <a:r>
              <a:rPr lang="en-US" altLang="en-US" sz="2000" b="0" dirty="0"/>
              <a:t>}</a:t>
            </a:r>
            <a:r>
              <a:rPr lang="en-US" altLang="en-US" sz="2000" b="0" dirty="0">
                <a:sym typeface="Symbol" pitchFamily="18" charset="2"/>
              </a:rPr>
              <a:t> {Milk} (s=0.4, c=0.67)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 dirty="0">
                <a:sym typeface="Symbol" pitchFamily="18" charset="2"/>
              </a:rPr>
              <a:t>{Beer} {</a:t>
            </a:r>
            <a:r>
              <a:rPr lang="en-US" altLang="en-US" sz="2000" b="0" dirty="0" err="1">
                <a:sym typeface="Symbol" pitchFamily="18" charset="2"/>
              </a:rPr>
              <a:t>Milk,Diaper</a:t>
            </a:r>
            <a:r>
              <a:rPr lang="en-US" altLang="en-US" sz="2000" b="0" dirty="0">
                <a:sym typeface="Symbol" pitchFamily="18" charset="2"/>
              </a:rPr>
              <a:t>} (s=0.4, c=0.67) </a:t>
            </a:r>
            <a:br>
              <a:rPr lang="en-US" altLang="en-US" sz="2000" b="0" dirty="0">
                <a:sym typeface="Symbol" pitchFamily="18" charset="2"/>
              </a:rPr>
            </a:br>
            <a:r>
              <a:rPr lang="en-US" altLang="en-US" sz="2000" b="0" dirty="0">
                <a:sym typeface="Symbol" pitchFamily="18" charset="2"/>
              </a:rPr>
              <a:t>{Diaper} {</a:t>
            </a:r>
            <a:r>
              <a:rPr lang="en-US" altLang="en-US" sz="2000" b="0" dirty="0" err="1">
                <a:sym typeface="Symbol" pitchFamily="18" charset="2"/>
              </a:rPr>
              <a:t>Milk,Beer</a:t>
            </a:r>
            <a:r>
              <a:rPr lang="en-US" altLang="en-US" sz="2000" b="0" dirty="0">
                <a:sym typeface="Symbol" pitchFamily="18" charset="2"/>
              </a:rPr>
              <a:t>} (s=0.4, c=0.5)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 dirty="0">
                <a:sym typeface="Symbol" pitchFamily="18" charset="2"/>
              </a:rPr>
              <a:t>{Milk} {</a:t>
            </a:r>
            <a:r>
              <a:rPr lang="en-US" altLang="en-US" sz="2000" b="0" dirty="0" err="1">
                <a:sym typeface="Symbol" pitchFamily="18" charset="2"/>
              </a:rPr>
              <a:t>Diaper,Beer</a:t>
            </a:r>
            <a:r>
              <a:rPr lang="en-US" altLang="en-US" sz="2000" b="0" dirty="0">
                <a:sym typeface="Symbol" pitchFamily="18" charset="2"/>
              </a:rPr>
              <a:t>} (s=0.4, c=0.5)</a:t>
            </a:r>
          </a:p>
        </p:txBody>
      </p:sp>
    </p:spTree>
    <p:extLst>
      <p:ext uri="{BB962C8B-B14F-4D97-AF65-F5344CB8AC3E}">
        <p14:creationId xmlns:p14="http://schemas.microsoft.com/office/powerpoint/2010/main" val="162558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723EA5"/>
      </a:dk1>
      <a:lt1>
        <a:srgbClr val="FFFFFF"/>
      </a:lt1>
      <a:dk2>
        <a:srgbClr val="C187FC"/>
      </a:dk2>
      <a:lt2>
        <a:srgbClr val="3A165E"/>
      </a:lt2>
      <a:accent1>
        <a:srgbClr val="FCB663"/>
      </a:accent1>
      <a:accent2>
        <a:srgbClr val="FDBE73"/>
      </a:accent2>
      <a:accent3>
        <a:srgbClr val="FDC683"/>
      </a:accent3>
      <a:accent4>
        <a:srgbClr val="F9807D"/>
      </a:accent4>
      <a:accent5>
        <a:srgbClr val="8B5ABB"/>
      </a:accent5>
      <a:accent6>
        <a:srgbClr val="D5ACFF"/>
      </a:accent6>
      <a:hlink>
        <a:srgbClr val="3A16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1815</Words>
  <Application>Microsoft Office PowerPoint</Application>
  <PresentationFormat>On-screen Show (16:9)</PresentationFormat>
  <Paragraphs>260</Paragraphs>
  <Slides>36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Wingdings</vt:lpstr>
      <vt:lpstr>Symbol</vt:lpstr>
      <vt:lpstr>Times New Roman</vt:lpstr>
      <vt:lpstr>Fira Sans Extra Condensed Medium</vt:lpstr>
      <vt:lpstr>Tahoma</vt:lpstr>
      <vt:lpstr>Exo 2</vt:lpstr>
      <vt:lpstr>Squada One</vt:lpstr>
      <vt:lpstr>Calibri</vt:lpstr>
      <vt:lpstr>Roboto Condensed Light</vt:lpstr>
      <vt:lpstr>Tech Newsletter by Slidesgo</vt:lpstr>
      <vt:lpstr>Visio</vt:lpstr>
      <vt:lpstr>Equation</vt:lpstr>
      <vt:lpstr>KHAI PHÁ LUẬT KẾT HỢP SỬ DỤNG THUẬT TOÁN APRIORY TRONG MÔI TRƯỜNG XỬ LÝ SONG SONG</vt:lpstr>
      <vt:lpstr>TỔNG QUAN VỀ KHAI PHÁ DỮ LIỆU</vt:lpstr>
      <vt:lpstr>KHAI PHÁ DỮ LIỆU</vt:lpstr>
      <vt:lpstr> KHAI PHÁ DỮ LIỆU</vt:lpstr>
      <vt:lpstr> QUÁ TRÌNH KHAI PHÁ</vt:lpstr>
      <vt:lpstr>LUẬT KẾT HỢP</vt:lpstr>
      <vt:lpstr> LUẬT KẾT HỢP</vt:lpstr>
      <vt:lpstr>PowerPoint Presentation</vt:lpstr>
      <vt:lpstr>PowerPoint Presentation</vt:lpstr>
      <vt:lpstr>PowerPoint Presentation</vt:lpstr>
      <vt:lpstr>APRIORI VÀ APRIORI CẢI TIẾN</vt:lpstr>
      <vt:lpstr>APRIORI</vt:lpstr>
      <vt:lpstr>Tìm tập Itemset phổ biến</vt:lpstr>
      <vt:lpstr>PowerPoint Presentation</vt:lpstr>
      <vt:lpstr>PowerPoint Presentation</vt:lpstr>
      <vt:lpstr>PowerPoint Presentation</vt:lpstr>
      <vt:lpstr>Ưu điểm  Là thuật toán đơn giản, dễ hiểu và dễ cài đặt.  Sử dụng kỹ thuật “tỉa” để rút gọn kích thức tập ứng viên </vt:lpstr>
      <vt:lpstr>Giảm thời gian tạo các tập phổ biến ứng viên</vt:lpstr>
      <vt:lpstr>PowerPoint Presentation</vt:lpstr>
      <vt:lpstr>PowerPoint Presentation</vt:lpstr>
      <vt:lpstr>HADOOP MAPREDUCE</vt:lpstr>
      <vt:lpstr>PowerPoint Presentation</vt:lpstr>
      <vt:lpstr>PowerPoint Presentation</vt:lpstr>
      <vt:lpstr>ĐÁNH GIÁ THỰC NGHIỆM</vt:lpstr>
      <vt:lpstr>Đánh giá thực nghiệm</vt:lpstr>
      <vt:lpstr>Tập dữ liệu</vt:lpstr>
      <vt:lpstr>Đánh giá thực nghiệm</vt:lpstr>
      <vt:lpstr>1. So sánh hiệu suất giữa các thuật toán</vt:lpstr>
      <vt:lpstr>1. So sánh hiệu suất giữa các thuật toán</vt:lpstr>
      <vt:lpstr>1. So sánh hiệu suất giữa các thuật toán</vt:lpstr>
      <vt:lpstr>2. So sánh hiệu suất giữa Apriori và Apriori cải tiến</vt:lpstr>
      <vt:lpstr>2. So sánh hiệu suất giữa Apriori và Apriori cải tiến</vt:lpstr>
      <vt:lpstr>2. So sánh hiệu suất giữa Apriori và Apriori cải tiến</vt:lpstr>
      <vt:lpstr>3. So sánh hiệu suất giữa các cấu hình Hadoop của Apriori trên môi trường xử lý song song</vt:lpstr>
      <vt:lpstr>3. So sánh hiệu suất giữa các cấu hình Hadoop của Apriori trên môi trường xử lý song song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KHAI PHÁ LUẬT SỬ DỤNG THUẬT TOÁN APRIORY TRONG MÔI TRƯỜNG XỬ LÝ SONG SONG</dc:title>
  <cp:lastModifiedBy>Khánh Duy Nguyễn</cp:lastModifiedBy>
  <cp:revision>78</cp:revision>
  <dcterms:modified xsi:type="dcterms:W3CDTF">2021-06-14T14:54:47Z</dcterms:modified>
</cp:coreProperties>
</file>